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6"/>
  </p:notesMasterIdLst>
  <p:sldIdLst>
    <p:sldId id="259" r:id="rId2"/>
    <p:sldId id="556" r:id="rId3"/>
    <p:sldId id="582" r:id="rId4"/>
    <p:sldId id="583" r:id="rId5"/>
    <p:sldId id="585" r:id="rId6"/>
    <p:sldId id="592" r:id="rId7"/>
    <p:sldId id="630" r:id="rId8"/>
    <p:sldId id="628" r:id="rId9"/>
    <p:sldId id="629" r:id="rId10"/>
    <p:sldId id="632" r:id="rId11"/>
    <p:sldId id="634" r:id="rId12"/>
    <p:sldId id="575" r:id="rId13"/>
    <p:sldId id="2145706056" r:id="rId14"/>
    <p:sldId id="2145706057" r:id="rId15"/>
    <p:sldId id="2145706059" r:id="rId16"/>
    <p:sldId id="2145706060" r:id="rId17"/>
    <p:sldId id="663" r:id="rId18"/>
    <p:sldId id="2145706058" r:id="rId19"/>
    <p:sldId id="2145706073" r:id="rId20"/>
    <p:sldId id="2145706067" r:id="rId21"/>
    <p:sldId id="2145706071" r:id="rId22"/>
    <p:sldId id="664" r:id="rId23"/>
    <p:sldId id="2145706047" r:id="rId24"/>
    <p:sldId id="661" r:id="rId25"/>
    <p:sldId id="2145706078" r:id="rId26"/>
    <p:sldId id="2145706054" r:id="rId27"/>
    <p:sldId id="2145706079" r:id="rId28"/>
    <p:sldId id="658" r:id="rId29"/>
    <p:sldId id="2145706076" r:id="rId30"/>
    <p:sldId id="2145706023" r:id="rId31"/>
    <p:sldId id="2145706036" r:id="rId32"/>
    <p:sldId id="2145706066" r:id="rId33"/>
    <p:sldId id="2145706077" r:id="rId34"/>
    <p:sldId id="73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/>
    <p:restoredTop sz="95294"/>
  </p:normalViewPr>
  <p:slideViewPr>
    <p:cSldViewPr snapToGrid="0" snapToObjects="1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1A143-3FAD-2D4C-93A6-809265C3CB1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4AB9E-89BD-FD40-93B8-01476C5FDEC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8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4AB9E-89BD-FD40-93B8-01476C5FDE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82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effectLst/>
                <a:latin typeface="AdvTT7b515deb"/>
              </a:rPr>
              <a:t>- Normal </a:t>
            </a:r>
            <a:r>
              <a:rPr lang="pt-BR" sz="1200" dirty="0" err="1">
                <a:effectLst/>
                <a:latin typeface="AdvTT7b515deb"/>
              </a:rPr>
              <a:t>cell-derived</a:t>
            </a:r>
            <a:r>
              <a:rPr lang="pt-BR" sz="1200" dirty="0">
                <a:effectLst/>
                <a:latin typeface="AdvTT7b515deb"/>
              </a:rPr>
              <a:t> plasma DNA: 166bp</a:t>
            </a:r>
            <a:endParaRPr lang="pt-BR" dirty="0">
              <a:latin typeface="AdvTT7b515deb"/>
            </a:endParaRPr>
          </a:p>
          <a:p>
            <a:r>
              <a:rPr lang="pt-BR" dirty="0">
                <a:latin typeface="AdvTT7b515deb"/>
              </a:rPr>
              <a:t>- </a:t>
            </a:r>
            <a:r>
              <a:rPr lang="pt-BR" sz="1200" dirty="0" err="1">
                <a:effectLst/>
                <a:latin typeface="AdvTT7b515deb"/>
              </a:rPr>
              <a:t>ctDNA</a:t>
            </a:r>
            <a:r>
              <a:rPr lang="pt-BR" sz="1200" dirty="0">
                <a:effectLst/>
                <a:latin typeface="AdvTT7b515deb"/>
              </a:rPr>
              <a:t> </a:t>
            </a:r>
            <a:r>
              <a:rPr lang="pt-BR" sz="1200" dirty="0" err="1">
                <a:effectLst/>
                <a:latin typeface="AdvTT7b515deb"/>
              </a:rPr>
              <a:t>enriched</a:t>
            </a:r>
            <a:r>
              <a:rPr lang="pt-BR" sz="1200" dirty="0">
                <a:effectLst/>
                <a:latin typeface="AdvTT7b515deb"/>
              </a:rPr>
              <a:t> for </a:t>
            </a:r>
            <a:r>
              <a:rPr lang="pt-BR" sz="1200" dirty="0" err="1">
                <a:effectLst/>
                <a:latin typeface="AdvTT7b515deb"/>
              </a:rPr>
              <a:t>smaller</a:t>
            </a:r>
            <a:r>
              <a:rPr lang="pt-BR" sz="1200" dirty="0">
                <a:effectLst/>
                <a:latin typeface="AdvTT7b515deb"/>
              </a:rPr>
              <a:t> </a:t>
            </a:r>
            <a:r>
              <a:rPr lang="pt-BR" sz="1200" dirty="0" err="1">
                <a:effectLst/>
                <a:latin typeface="AdvTT7b515deb"/>
              </a:rPr>
              <a:t>fragments</a:t>
            </a:r>
            <a:r>
              <a:rPr lang="pt-BR" sz="1200" dirty="0">
                <a:effectLst/>
                <a:latin typeface="AdvTT7b515deb"/>
              </a:rPr>
              <a:t>: 143-145bp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72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Vantagens</a:t>
            </a:r>
            <a:r>
              <a:rPr lang="en-US" dirty="0"/>
              <a:t> e </a:t>
            </a:r>
            <a:r>
              <a:rPr lang="en-US" dirty="0" err="1"/>
              <a:t>desvantagens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7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Vantagens</a:t>
            </a:r>
            <a:r>
              <a:rPr lang="en-US" dirty="0"/>
              <a:t> e </a:t>
            </a:r>
            <a:r>
              <a:rPr lang="en-US" dirty="0" err="1"/>
              <a:t>desvantagens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2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4AB9E-89BD-FD40-93B8-01476C5FDE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3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Vantagens</a:t>
            </a:r>
            <a:r>
              <a:rPr lang="en-US" dirty="0"/>
              <a:t> e </a:t>
            </a:r>
            <a:r>
              <a:rPr lang="en-US" dirty="0" err="1"/>
              <a:t>desvantagens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372-319D-8C45-AEDA-1EF96D1192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99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372-319D-8C45-AEDA-1EF96D1192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47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total of 5–15%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TP53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mutations detected in the plasma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cfDNA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lung cancer patients were also detected in white blood cells, suggesting their CH origin. These early observations were validated in a recent prospective study that performed deep sequencing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cfDNA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matched white blood cells over 124 patients with metastatic cancer using a large gene panel (508 genes)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372-319D-8C45-AEDA-1EF96D1192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4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4AB9E-89BD-FD40-93B8-01476C5FDE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03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372-319D-8C45-AEDA-1EF96D1192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46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formaa</a:t>
            </a:r>
            <a:r>
              <a:rPr lang="en-US" dirty="0"/>
              <a:t> </a:t>
            </a:r>
            <a:r>
              <a:rPr lang="en-US" dirty="0" err="1"/>
              <a:t>tradicioal</a:t>
            </a:r>
            <a:r>
              <a:rPr lang="en-US" dirty="0"/>
              <a:t>  para o </a:t>
            </a:r>
            <a:r>
              <a:rPr lang="en-US" dirty="0" err="1"/>
              <a:t>patologista</a:t>
            </a:r>
            <a:r>
              <a:rPr lang="en-US" dirty="0"/>
              <a:t> o </a:t>
            </a:r>
            <a:r>
              <a:rPr lang="en-US" dirty="0" err="1"/>
              <a:t>estudo</a:t>
            </a:r>
            <a:r>
              <a:rPr lang="en-US" dirty="0"/>
              <a:t> o melanoma </a:t>
            </a:r>
            <a:r>
              <a:rPr lang="en-US" dirty="0" err="1"/>
              <a:t>comeca</a:t>
            </a:r>
            <a:r>
              <a:rPr lang="en-US" dirty="0"/>
              <a:t> com a </a:t>
            </a:r>
            <a:r>
              <a:rPr lang="en-US" dirty="0" err="1"/>
              <a:t>retirada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lesao</a:t>
            </a:r>
            <a:r>
              <a:rPr lang="en-US" dirty="0"/>
              <a:t> ,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primaria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biopsia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resseccao</a:t>
            </a:r>
            <a:r>
              <a:rPr lang="en-US" dirty="0"/>
              <a:t> </a:t>
            </a:r>
            <a:r>
              <a:rPr lang="en-US" dirty="0" err="1"/>
              <a:t>cirurgica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metastase</a:t>
            </a:r>
            <a:r>
              <a:rPr lang="en-US" dirty="0"/>
              <a:t>. </a:t>
            </a:r>
            <a:r>
              <a:rPr lang="en-US" dirty="0" err="1"/>
              <a:t>Essse</a:t>
            </a:r>
            <a:r>
              <a:rPr lang="en-US" dirty="0"/>
              <a:t> material </a:t>
            </a:r>
            <a:r>
              <a:rPr lang="en-US" dirty="0" err="1"/>
              <a:t>então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manejado</a:t>
            </a:r>
            <a:r>
              <a:rPr lang="en-US" dirty="0"/>
              <a:t> no lab de </a:t>
            </a:r>
            <a:r>
              <a:rPr lang="en-US" dirty="0" err="1"/>
              <a:t>patologia</a:t>
            </a:r>
            <a:r>
              <a:rPr lang="en-US" dirty="0"/>
              <a:t>, com a a </a:t>
            </a:r>
            <a:r>
              <a:rPr lang="en-US" dirty="0" err="1"/>
              <a:t>realizacao</a:t>
            </a:r>
            <a:r>
              <a:rPr lang="en-US" dirty="0"/>
              <a:t> dos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macroscopiocs</a:t>
            </a:r>
            <a:r>
              <a:rPr lang="en-US" dirty="0"/>
              <a:t>, </a:t>
            </a:r>
            <a:r>
              <a:rPr lang="en-US" dirty="0" err="1"/>
              <a:t>realizaxao</a:t>
            </a:r>
            <a:r>
              <a:rPr lang="en-US" dirty="0"/>
              <a:t> de, </a:t>
            </a:r>
            <a:r>
              <a:rPr lang="en-US" dirty="0" err="1"/>
              <a:t>cortes</a:t>
            </a:r>
            <a:r>
              <a:rPr lang="en-US" dirty="0"/>
              <a:t> e </a:t>
            </a:r>
            <a:r>
              <a:rPr lang="en-US" dirty="0" err="1"/>
              <a:t>representacao</a:t>
            </a:r>
            <a:r>
              <a:rPr lang="en-US" dirty="0"/>
              <a:t> </a:t>
            </a:r>
            <a:r>
              <a:rPr lang="en-US" dirty="0" err="1"/>
              <a:t>histologica</a:t>
            </a:r>
            <a:r>
              <a:rPr lang="en-US" dirty="0"/>
              <a:t>, </a:t>
            </a:r>
            <a:r>
              <a:rPr lang="en-US" dirty="0" err="1"/>
              <a:t>processamento</a:t>
            </a:r>
            <a:r>
              <a:rPr lang="en-US" dirty="0"/>
              <a:t> </a:t>
            </a:r>
            <a:r>
              <a:rPr lang="en-US" dirty="0" err="1"/>
              <a:t>histologico</a:t>
            </a:r>
            <a:r>
              <a:rPr lang="en-US" dirty="0"/>
              <a:t> , </a:t>
            </a:r>
            <a:r>
              <a:rPr lang="en-US" dirty="0" err="1"/>
              <a:t>comfeccao</a:t>
            </a:r>
            <a:r>
              <a:rPr lang="en-US" dirty="0"/>
              <a:t> do </a:t>
            </a:r>
            <a:r>
              <a:rPr lang="en-US" dirty="0" err="1"/>
              <a:t>bloco</a:t>
            </a:r>
            <a:r>
              <a:rPr lang="en-US" dirty="0"/>
              <a:t> de </a:t>
            </a:r>
            <a:r>
              <a:rPr lang="en-US" dirty="0" err="1"/>
              <a:t>parafina</a:t>
            </a:r>
            <a:r>
              <a:rPr lang="en-US" dirty="0"/>
              <a:t> e lamina de H&amp;E que </a:t>
            </a:r>
            <a:r>
              <a:rPr lang="en-US" dirty="0" err="1"/>
              <a:t>permite</a:t>
            </a:r>
            <a:r>
              <a:rPr lang="en-US" dirty="0"/>
              <a:t> o </a:t>
            </a:r>
            <a:r>
              <a:rPr lang="en-US" dirty="0" err="1"/>
              <a:t>patologista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microscopia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ofiagnositco</a:t>
            </a:r>
            <a:r>
              <a:rPr lang="en-US" dirty="0"/>
              <a:t> da </a:t>
            </a:r>
            <a:r>
              <a:rPr lang="en-US" dirty="0" err="1"/>
              <a:t>doenca</a:t>
            </a:r>
            <a:r>
              <a:rPr lang="en-US" dirty="0"/>
              <a:t> e </a:t>
            </a:r>
            <a:r>
              <a:rPr lang="en-US" dirty="0" err="1"/>
              <a:t>especificar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criterios</a:t>
            </a:r>
            <a:r>
              <a:rPr lang="en-US" dirty="0"/>
              <a:t> </a:t>
            </a:r>
            <a:r>
              <a:rPr lang="en-US" dirty="0" err="1"/>
              <a:t>microscopios</a:t>
            </a:r>
            <a:r>
              <a:rPr lang="en-US" dirty="0"/>
              <a:t> </a:t>
            </a:r>
            <a:r>
              <a:rPr lang="en-US" dirty="0" err="1"/>
              <a:t>porgnosticos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para o </a:t>
            </a:r>
            <a:r>
              <a:rPr lang="en-US" dirty="0" err="1"/>
              <a:t>paciente</a:t>
            </a:r>
            <a:r>
              <a:rPr lang="en-US" dirty="0"/>
              <a:t>. </a:t>
            </a:r>
            <a:r>
              <a:rPr lang="en-US" dirty="0" err="1"/>
              <a:t>Desse</a:t>
            </a:r>
            <a:r>
              <a:rPr lang="en-US" dirty="0"/>
              <a:t> </a:t>
            </a:r>
            <a:r>
              <a:rPr lang="en-US" dirty="0" err="1"/>
              <a:t>bloco</a:t>
            </a:r>
            <a:r>
              <a:rPr lang="en-US" dirty="0"/>
              <a:t> de </a:t>
            </a:r>
            <a:r>
              <a:rPr lang="en-US" dirty="0" err="1"/>
              <a:t>parafina</a:t>
            </a:r>
            <a:r>
              <a:rPr lang="en-US" dirty="0"/>
              <a:t> </a:t>
            </a:r>
            <a:r>
              <a:rPr lang="en-US" dirty="0" err="1"/>
              <a:t>entao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extração</a:t>
            </a:r>
            <a:r>
              <a:rPr lang="en-US" dirty="0"/>
              <a:t> de </a:t>
            </a:r>
            <a:r>
              <a:rPr lang="en-US" dirty="0" err="1"/>
              <a:t>moleculas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dna</a:t>
            </a:r>
            <a:r>
              <a:rPr lang="en-US" dirty="0"/>
              <a:t> para </a:t>
            </a:r>
            <a:r>
              <a:rPr lang="en-US" dirty="0" err="1"/>
              <a:t>estudo</a:t>
            </a:r>
            <a:r>
              <a:rPr lang="en-US" dirty="0"/>
              <a:t> </a:t>
            </a:r>
            <a:r>
              <a:rPr lang="en-US" dirty="0" err="1"/>
              <a:t>genotico</a:t>
            </a:r>
            <a:r>
              <a:rPr lang="en-US" dirty="0"/>
              <a:t> </a:t>
            </a:r>
            <a:r>
              <a:rPr lang="en-US" dirty="0" err="1"/>
              <a:t>dessas</a:t>
            </a:r>
            <a:r>
              <a:rPr lang="en-US" dirty="0"/>
              <a:t> </a:t>
            </a:r>
            <a:r>
              <a:rPr lang="en-US" dirty="0" err="1"/>
              <a:t>neoplasias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Diferente</a:t>
            </a:r>
            <a:r>
              <a:rPr lang="en-US" dirty="0"/>
              <a:t> da </a:t>
            </a:r>
            <a:r>
              <a:rPr lang="en-US" dirty="0" err="1"/>
              <a:t>analise</a:t>
            </a:r>
            <a:r>
              <a:rPr lang="en-US" dirty="0"/>
              <a:t> molecular </a:t>
            </a:r>
            <a:r>
              <a:rPr lang="en-US" dirty="0" err="1"/>
              <a:t>baseada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tecido</a:t>
            </a:r>
            <a:r>
              <a:rPr lang="en-US" dirty="0"/>
              <a:t>, </a:t>
            </a:r>
            <a:r>
              <a:rPr lang="en-US" dirty="0" err="1"/>
              <a:t>Já</a:t>
            </a:r>
            <a:r>
              <a:rPr lang="en-US" dirty="0"/>
              <a:t> a </a:t>
            </a:r>
            <a:r>
              <a:rPr lang="en-US" dirty="0" err="1"/>
              <a:t>bioopsia</a:t>
            </a:r>
            <a:r>
              <a:rPr lang="en-US" dirty="0"/>
              <a:t> </a:t>
            </a:r>
            <a:r>
              <a:rPr lang="en-US" dirty="0" err="1"/>
              <a:t>liquida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ametodologia</a:t>
            </a:r>
            <a:r>
              <a:rPr lang="en-US" dirty="0"/>
              <a:t> que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analisar</a:t>
            </a:r>
            <a:r>
              <a:rPr lang="en-US" dirty="0"/>
              <a:t> </a:t>
            </a:r>
            <a:r>
              <a:rPr lang="en-US" dirty="0" err="1"/>
              <a:t>biomarcadores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 </a:t>
            </a:r>
            <a:r>
              <a:rPr lang="en-US" dirty="0" err="1"/>
              <a:t>fluidos</a:t>
            </a:r>
            <a:r>
              <a:rPr lang="en-US" dirty="0"/>
              <a:t> </a:t>
            </a:r>
            <a:r>
              <a:rPr lang="en-US" dirty="0" err="1"/>
              <a:t>corporais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sangue</a:t>
            </a:r>
            <a:r>
              <a:rPr lang="en-US" dirty="0"/>
              <a:t>, saliva e </a:t>
            </a:r>
            <a:r>
              <a:rPr lang="en-US" dirty="0" err="1"/>
              <a:t>urina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Sabemos</a:t>
            </a:r>
            <a:r>
              <a:rPr lang="en-US" dirty="0"/>
              <a:t>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fluidos</a:t>
            </a:r>
            <a:r>
              <a:rPr lang="en-US" dirty="0"/>
              <a:t> </a:t>
            </a:r>
            <a:r>
              <a:rPr lang="en-US" dirty="0" err="1"/>
              <a:t>biologicos</a:t>
            </a:r>
            <a:r>
              <a:rPr lang="en-US" dirty="0"/>
              <a:t>, e </a:t>
            </a:r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representado</a:t>
            </a:r>
            <a:r>
              <a:rPr lang="en-US" dirty="0"/>
              <a:t> um </a:t>
            </a:r>
            <a:r>
              <a:rPr lang="en-US" dirty="0" err="1"/>
              <a:t>vaso</a:t>
            </a:r>
            <a:r>
              <a:rPr lang="en-US" dirty="0"/>
              <a:t> </a:t>
            </a:r>
            <a:r>
              <a:rPr lang="en-US" dirty="0" err="1"/>
              <a:t>sanguineo</a:t>
            </a:r>
            <a:r>
              <a:rPr lang="en-US" dirty="0"/>
              <a:t>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componente</a:t>
            </a:r>
            <a:r>
              <a:rPr lang="en-US" dirty="0"/>
              <a:t> do </a:t>
            </a:r>
            <a:r>
              <a:rPr lang="en-US" dirty="0" err="1"/>
              <a:t>sangue</a:t>
            </a:r>
            <a:r>
              <a:rPr lang="en-US" dirty="0"/>
              <a:t>,  </a:t>
            </a:r>
            <a:r>
              <a:rPr lang="en-US" dirty="0" err="1"/>
              <a:t>temos</a:t>
            </a:r>
            <a:r>
              <a:rPr lang="en-US" dirty="0"/>
              <a:t> </a:t>
            </a:r>
            <a:r>
              <a:rPr lang="en-US" dirty="0" err="1"/>
              <a:t>varias</a:t>
            </a:r>
            <a:r>
              <a:rPr lang="en-US" dirty="0"/>
              <a:t> </a:t>
            </a:r>
            <a:r>
              <a:rPr lang="en-US" dirty="0" err="1"/>
              <a:t>moleculaas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metabolites, </a:t>
            </a:r>
            <a:r>
              <a:rPr lang="en-US" dirty="0" err="1"/>
              <a:t>proteinas</a:t>
            </a:r>
            <a:r>
              <a:rPr lang="en-US" dirty="0"/>
              <a:t>, </a:t>
            </a:r>
            <a:r>
              <a:rPr lang="en-US" dirty="0" err="1"/>
              <a:t>plaquetas</a:t>
            </a:r>
            <a:r>
              <a:rPr lang="en-US" dirty="0"/>
              <a:t>, </a:t>
            </a:r>
            <a:r>
              <a:rPr lang="en-US" dirty="0" err="1"/>
              <a:t>ceclulas</a:t>
            </a:r>
            <a:r>
              <a:rPr lang="en-US" dirty="0"/>
              <a:t> </a:t>
            </a:r>
            <a:r>
              <a:rPr lang="en-US" dirty="0" err="1"/>
              <a:t>tumorais</a:t>
            </a:r>
            <a:r>
              <a:rPr lang="en-US" dirty="0"/>
              <a:t> </a:t>
            </a:r>
            <a:r>
              <a:rPr lang="en-US" dirty="0" err="1"/>
              <a:t>circulantes</a:t>
            </a:r>
            <a:r>
              <a:rPr lang="en-US" dirty="0"/>
              <a:t>, </a:t>
            </a:r>
            <a:r>
              <a:rPr lang="en-US" dirty="0" err="1"/>
              <a:t>vesiculas</a:t>
            </a:r>
            <a:r>
              <a:rPr lang="en-US" dirty="0"/>
              <a:t> </a:t>
            </a:r>
            <a:r>
              <a:rPr lang="en-US" dirty="0" err="1"/>
              <a:t>extracelulares</a:t>
            </a:r>
            <a:r>
              <a:rPr lang="en-US" dirty="0"/>
              <a:t> e </a:t>
            </a:r>
            <a:r>
              <a:rPr lang="en-US" dirty="0" err="1"/>
              <a:t>fragmentos</a:t>
            </a:r>
            <a:r>
              <a:rPr lang="en-US" dirty="0"/>
              <a:t> livres de material </a:t>
            </a:r>
            <a:r>
              <a:rPr lang="en-US" dirty="0" err="1"/>
              <a:t>genetico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DNA.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moleculas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o </a:t>
            </a:r>
            <a:r>
              <a:rPr lang="en-US" dirty="0" err="1"/>
              <a:t>otenciais</a:t>
            </a:r>
            <a:r>
              <a:rPr lang="en-US" dirty="0"/>
              <a:t> de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tornar</a:t>
            </a:r>
            <a:r>
              <a:rPr lang="en-US" dirty="0"/>
              <a:t> </a:t>
            </a:r>
            <a:r>
              <a:rPr lang="en-US" dirty="0" err="1"/>
              <a:t>biomarcadores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oncoloiga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5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EALRY DETECTION – </a:t>
            </a:r>
          </a:p>
          <a:p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biopsia</a:t>
            </a:r>
            <a:r>
              <a:rPr lang="en-US" dirty="0"/>
              <a:t> </a:t>
            </a:r>
            <a:r>
              <a:rPr lang="en-US" dirty="0" err="1"/>
              <a:t>liquida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 </a:t>
            </a:r>
            <a:r>
              <a:rPr lang="en-US" dirty="0" err="1"/>
              <a:t>populacionaisl</a:t>
            </a:r>
            <a:r>
              <a:rPr lang="en-US" dirty="0"/>
              <a:t>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deteccao</a:t>
            </a:r>
            <a:r>
              <a:rPr lang="en-US" dirty="0"/>
              <a:t> </a:t>
            </a:r>
            <a:r>
              <a:rPr lang="en-US" dirty="0" err="1"/>
              <a:t>combinada</a:t>
            </a:r>
            <a:r>
              <a:rPr lang="en-US" dirty="0"/>
              <a:t> de </a:t>
            </a:r>
            <a:r>
              <a:rPr lang="en-US" dirty="0" err="1"/>
              <a:t>mutacoes</a:t>
            </a:r>
            <a:r>
              <a:rPr lang="en-US" dirty="0"/>
              <a:t> e </a:t>
            </a:r>
            <a:r>
              <a:rPr lang="en-US" dirty="0" err="1"/>
              <a:t>proteinas</a:t>
            </a:r>
            <a:r>
              <a:rPr lang="en-US" dirty="0"/>
              <a:t>.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: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quantidade</a:t>
            </a:r>
            <a:r>
              <a:rPr lang="en-US" dirty="0"/>
              <a:t>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marcadores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doenca</a:t>
            </a:r>
            <a:r>
              <a:rPr lang="en-US" dirty="0"/>
              <a:t> </a:t>
            </a:r>
            <a:r>
              <a:rPr lang="en-US" dirty="0" err="1"/>
              <a:t>inicial</a:t>
            </a:r>
            <a:r>
              <a:rPr lang="en-US" dirty="0"/>
              <a:t> e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incidencia</a:t>
            </a:r>
            <a:r>
              <a:rPr lang="en-US" dirty="0"/>
              <a:t> de cancer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populacao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. </a:t>
            </a:r>
          </a:p>
          <a:p>
            <a:r>
              <a:rPr lang="en-US" dirty="0" err="1"/>
              <a:t>Apesar</a:t>
            </a:r>
            <a:r>
              <a:rPr lang="en-US" dirty="0"/>
              <a:t> de dados </a:t>
            </a:r>
            <a:r>
              <a:rPr lang="en-US" dirty="0" err="1"/>
              <a:t>interessanres</a:t>
            </a:r>
            <a:r>
              <a:rPr lang="en-US" dirty="0"/>
              <a:t> e </a:t>
            </a:r>
            <a:r>
              <a:rPr lang="en-US" dirty="0" err="1"/>
              <a:t>potencial</a:t>
            </a:r>
            <a:r>
              <a:rPr lang="en-US" dirty="0"/>
              <a:t> </a:t>
            </a:r>
            <a:r>
              <a:rPr lang="en-US" dirty="0" err="1"/>
              <a:t>promissor</a:t>
            </a:r>
            <a:r>
              <a:rPr lang="en-US" dirty="0"/>
              <a:t> 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esperaça</a:t>
            </a:r>
            <a:r>
              <a:rPr lang="en-US" dirty="0"/>
              <a:t> de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utilizaco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screening, e </a:t>
            </a:r>
            <a:r>
              <a:rPr lang="en-US" dirty="0" err="1"/>
              <a:t>considerando</a:t>
            </a:r>
            <a:r>
              <a:rPr lang="en-US" dirty="0"/>
              <a:t> a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concentracao</a:t>
            </a:r>
            <a:r>
              <a:rPr lang="en-US" dirty="0"/>
              <a:t> dos </a:t>
            </a:r>
            <a:r>
              <a:rPr lang="en-US" dirty="0" err="1"/>
              <a:t>marcadores</a:t>
            </a:r>
            <a:r>
              <a:rPr lang="en-US" dirty="0"/>
              <a:t> no </a:t>
            </a:r>
            <a:r>
              <a:rPr lang="en-US" dirty="0" err="1"/>
              <a:t>sangue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tumors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estadios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inicias</a:t>
            </a:r>
            <a:r>
              <a:rPr lang="en-US" dirty="0"/>
              <a:t>, </a:t>
            </a:r>
            <a:r>
              <a:rPr lang="en-US" dirty="0" err="1"/>
              <a:t>osndados</a:t>
            </a:r>
            <a:r>
              <a:rPr lang="en-US" dirty="0"/>
              <a:t> dos testes para </a:t>
            </a:r>
            <a:r>
              <a:rPr lang="en-US" dirty="0" err="1"/>
              <a:t>detecao</a:t>
            </a:r>
            <a:r>
              <a:rPr lang="en-US" dirty="0"/>
              <a:t> </a:t>
            </a:r>
            <a:r>
              <a:rPr lang="en-US" dirty="0" err="1"/>
              <a:t>precoce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, mas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</a:t>
            </a:r>
            <a:r>
              <a:rPr lang="en-US" dirty="0" err="1"/>
              <a:t>demonstrar</a:t>
            </a:r>
            <a:r>
              <a:rPr lang="en-US" dirty="0"/>
              <a:t> </a:t>
            </a:r>
            <a:r>
              <a:rPr lang="en-US" dirty="0" err="1"/>
              <a:t>melhoria</a:t>
            </a:r>
            <a:r>
              <a:rPr lang="en-US" dirty="0"/>
              <a:t> de </a:t>
            </a:r>
            <a:r>
              <a:rPr lang="en-US" dirty="0" err="1"/>
              <a:t>desfecho</a:t>
            </a:r>
            <a:r>
              <a:rPr lang="en-US" dirty="0"/>
              <a:t> clinic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clinicos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Technologyisaheadofclinicalpractice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needed for large-scale clinical validation?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a positive result mean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primary tumor located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integrate liquid biopsies with other diagnostic methods? How would one treat a detected cancer?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prevent over-diagnosis and ensure cost-effectiveness? 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já</a:t>
            </a:r>
            <a:r>
              <a:rPr lang="en-US" dirty="0"/>
              <a:t> que da </a:t>
            </a:r>
            <a:r>
              <a:rPr lang="en-US" dirty="0" err="1"/>
              <a:t>maneira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feitos</a:t>
            </a:r>
            <a:r>
              <a:rPr lang="en-US" dirty="0"/>
              <a:t>, </a:t>
            </a:r>
            <a:r>
              <a:rPr lang="en-US" dirty="0" err="1"/>
              <a:t>já</a:t>
            </a:r>
            <a:r>
              <a:rPr lang="en-US" dirty="0"/>
              <a:t> que a </a:t>
            </a:r>
            <a:r>
              <a:rPr lang="en-US" dirty="0" err="1"/>
              <a:t>maioris</a:t>
            </a:r>
            <a:r>
              <a:rPr lang="en-US" dirty="0"/>
              <a:t> dos tumors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detectado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outros </a:t>
            </a:r>
            <a:r>
              <a:rPr lang="en-US" dirty="0" err="1"/>
              <a:t>meios</a:t>
            </a:r>
            <a:r>
              <a:rPr lang="en-US" dirty="0"/>
              <a:t> de screening e que  a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dos tumors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disgnosticas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</a:t>
            </a:r>
            <a:r>
              <a:rPr lang="en-US" dirty="0"/>
              <a:t> </a:t>
            </a:r>
            <a:r>
              <a:rPr lang="en-US" dirty="0" err="1"/>
              <a:t>avancado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tenicas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results, while interesting, arguably indicate that this particular approach is likely to have limited clinical utility, given that most cancers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detected by other means and that 17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26 (65%) cancers detected by the blood test were diagnosed at an advanced stage. Thus, further refinement of this test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ongoing. Whether this approach would improve clinical outcomes in an unselected population remains unknown in the absence of a randomized controlled trial.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EALRY DETECTION – </a:t>
            </a:r>
          </a:p>
          <a:p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biopsia</a:t>
            </a:r>
            <a:r>
              <a:rPr lang="en-US" dirty="0"/>
              <a:t> </a:t>
            </a:r>
            <a:r>
              <a:rPr lang="en-US" dirty="0" err="1"/>
              <a:t>liquida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 </a:t>
            </a:r>
            <a:r>
              <a:rPr lang="en-US" dirty="0" err="1"/>
              <a:t>populacionaisl</a:t>
            </a:r>
            <a:r>
              <a:rPr lang="en-US" dirty="0"/>
              <a:t>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deteccao</a:t>
            </a:r>
            <a:r>
              <a:rPr lang="en-US" dirty="0"/>
              <a:t> </a:t>
            </a:r>
            <a:r>
              <a:rPr lang="en-US" dirty="0" err="1"/>
              <a:t>combinada</a:t>
            </a:r>
            <a:r>
              <a:rPr lang="en-US" dirty="0"/>
              <a:t> de </a:t>
            </a:r>
            <a:r>
              <a:rPr lang="en-US" dirty="0" err="1"/>
              <a:t>mutacoes</a:t>
            </a:r>
            <a:r>
              <a:rPr lang="en-US" dirty="0"/>
              <a:t> e </a:t>
            </a:r>
            <a:r>
              <a:rPr lang="en-US" dirty="0" err="1"/>
              <a:t>proteinas</a:t>
            </a:r>
            <a:r>
              <a:rPr lang="en-US" dirty="0"/>
              <a:t>.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: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quantidade</a:t>
            </a:r>
            <a:r>
              <a:rPr lang="en-US" dirty="0"/>
              <a:t>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marcadores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doenca</a:t>
            </a:r>
            <a:r>
              <a:rPr lang="en-US" dirty="0"/>
              <a:t> </a:t>
            </a:r>
            <a:r>
              <a:rPr lang="en-US" dirty="0" err="1"/>
              <a:t>inicial</a:t>
            </a:r>
            <a:r>
              <a:rPr lang="en-US" dirty="0"/>
              <a:t> e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incidencia</a:t>
            </a:r>
            <a:r>
              <a:rPr lang="en-US" dirty="0"/>
              <a:t> de cancer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populacao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. </a:t>
            </a:r>
          </a:p>
          <a:p>
            <a:r>
              <a:rPr lang="en-US" dirty="0" err="1"/>
              <a:t>Apesar</a:t>
            </a:r>
            <a:r>
              <a:rPr lang="en-US" dirty="0"/>
              <a:t> de dados </a:t>
            </a:r>
            <a:r>
              <a:rPr lang="en-US" dirty="0" err="1"/>
              <a:t>interessanres</a:t>
            </a:r>
            <a:r>
              <a:rPr lang="en-US" dirty="0"/>
              <a:t> e </a:t>
            </a:r>
            <a:r>
              <a:rPr lang="en-US" dirty="0" err="1"/>
              <a:t>potencial</a:t>
            </a:r>
            <a:r>
              <a:rPr lang="en-US" dirty="0"/>
              <a:t> </a:t>
            </a:r>
            <a:r>
              <a:rPr lang="en-US" dirty="0" err="1"/>
              <a:t>promissor</a:t>
            </a:r>
            <a:r>
              <a:rPr lang="en-US" dirty="0"/>
              <a:t> 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esperaça</a:t>
            </a:r>
            <a:r>
              <a:rPr lang="en-US" dirty="0"/>
              <a:t> de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utilizaco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screening, e </a:t>
            </a:r>
            <a:r>
              <a:rPr lang="en-US" dirty="0" err="1"/>
              <a:t>considerando</a:t>
            </a:r>
            <a:r>
              <a:rPr lang="en-US" dirty="0"/>
              <a:t> a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concentracao</a:t>
            </a:r>
            <a:r>
              <a:rPr lang="en-US" dirty="0"/>
              <a:t> dos </a:t>
            </a:r>
            <a:r>
              <a:rPr lang="en-US" dirty="0" err="1"/>
              <a:t>marcadores</a:t>
            </a:r>
            <a:r>
              <a:rPr lang="en-US" dirty="0"/>
              <a:t> no </a:t>
            </a:r>
            <a:r>
              <a:rPr lang="en-US" dirty="0" err="1"/>
              <a:t>sangue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tumors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estadios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inicias</a:t>
            </a:r>
            <a:r>
              <a:rPr lang="en-US" dirty="0"/>
              <a:t>, </a:t>
            </a:r>
            <a:r>
              <a:rPr lang="en-US" dirty="0" err="1"/>
              <a:t>osndados</a:t>
            </a:r>
            <a:r>
              <a:rPr lang="en-US" dirty="0"/>
              <a:t> dos testes para </a:t>
            </a:r>
            <a:r>
              <a:rPr lang="en-US" dirty="0" err="1"/>
              <a:t>detecao</a:t>
            </a:r>
            <a:r>
              <a:rPr lang="en-US" dirty="0"/>
              <a:t> </a:t>
            </a:r>
            <a:r>
              <a:rPr lang="en-US" dirty="0" err="1"/>
              <a:t>precoce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, mas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</a:t>
            </a:r>
            <a:r>
              <a:rPr lang="en-US" dirty="0" err="1"/>
              <a:t>demonstrar</a:t>
            </a:r>
            <a:r>
              <a:rPr lang="en-US" dirty="0"/>
              <a:t> </a:t>
            </a:r>
            <a:r>
              <a:rPr lang="en-US" dirty="0" err="1"/>
              <a:t>melhoria</a:t>
            </a:r>
            <a:r>
              <a:rPr lang="en-US" dirty="0"/>
              <a:t> de </a:t>
            </a:r>
            <a:r>
              <a:rPr lang="en-US" dirty="0" err="1"/>
              <a:t>desfecho</a:t>
            </a:r>
            <a:r>
              <a:rPr lang="en-US" dirty="0"/>
              <a:t> clinic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clinicos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Technologyisaheadofclinicalpractice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needed for large-scale clinical validation?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a positive result mean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primary tumor located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integrate liquid biopsies with other diagnostic methods? How would one treat a detected cancer?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prevent over-diagnosis and ensure cost-effectiveness? 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já</a:t>
            </a:r>
            <a:r>
              <a:rPr lang="en-US" dirty="0"/>
              <a:t> que da </a:t>
            </a:r>
            <a:r>
              <a:rPr lang="en-US" dirty="0" err="1"/>
              <a:t>maneira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feitos</a:t>
            </a:r>
            <a:r>
              <a:rPr lang="en-US" dirty="0"/>
              <a:t>, </a:t>
            </a:r>
            <a:r>
              <a:rPr lang="en-US" dirty="0" err="1"/>
              <a:t>já</a:t>
            </a:r>
            <a:r>
              <a:rPr lang="en-US" dirty="0"/>
              <a:t> que a </a:t>
            </a:r>
            <a:r>
              <a:rPr lang="en-US" dirty="0" err="1"/>
              <a:t>maioris</a:t>
            </a:r>
            <a:r>
              <a:rPr lang="en-US" dirty="0"/>
              <a:t> dos tumors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detectado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outros </a:t>
            </a:r>
            <a:r>
              <a:rPr lang="en-US" dirty="0" err="1"/>
              <a:t>meios</a:t>
            </a:r>
            <a:r>
              <a:rPr lang="en-US" dirty="0"/>
              <a:t> de screening e que  a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dos tumors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disgnosticas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</a:t>
            </a:r>
            <a:r>
              <a:rPr lang="en-US" dirty="0"/>
              <a:t> </a:t>
            </a:r>
            <a:r>
              <a:rPr lang="en-US" dirty="0" err="1"/>
              <a:t>avancado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tenicas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results, while interesting, arguably indicate that this particular approach is likely to have limited clinical utility, given that most cancers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detected by other means and that 17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26 (65%) cancers detected by the blood test were diagnosed at an advanced stage. Thus, further refinement of this test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ongoing. Whether this approach would improve clinical outcomes in an unselected population remains unknown in the absence of a randomized controlled trial.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0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EALRY DETECTION – </a:t>
            </a:r>
          </a:p>
          <a:p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biopsia</a:t>
            </a:r>
            <a:r>
              <a:rPr lang="en-US" dirty="0"/>
              <a:t> </a:t>
            </a:r>
            <a:r>
              <a:rPr lang="en-US" dirty="0" err="1"/>
              <a:t>liquida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 </a:t>
            </a:r>
            <a:r>
              <a:rPr lang="en-US" dirty="0" err="1"/>
              <a:t>populacionaisl</a:t>
            </a:r>
            <a:r>
              <a:rPr lang="en-US" dirty="0"/>
              <a:t>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deteccao</a:t>
            </a:r>
            <a:r>
              <a:rPr lang="en-US" dirty="0"/>
              <a:t> </a:t>
            </a:r>
            <a:r>
              <a:rPr lang="en-US" dirty="0" err="1"/>
              <a:t>combinada</a:t>
            </a:r>
            <a:r>
              <a:rPr lang="en-US" dirty="0"/>
              <a:t> de </a:t>
            </a:r>
            <a:r>
              <a:rPr lang="en-US" dirty="0" err="1"/>
              <a:t>mutacoes</a:t>
            </a:r>
            <a:r>
              <a:rPr lang="en-US" dirty="0"/>
              <a:t> e </a:t>
            </a:r>
            <a:r>
              <a:rPr lang="en-US" dirty="0" err="1"/>
              <a:t>proteinas</a:t>
            </a:r>
            <a:r>
              <a:rPr lang="en-US" dirty="0"/>
              <a:t>.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: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quantidade</a:t>
            </a:r>
            <a:r>
              <a:rPr lang="en-US" dirty="0"/>
              <a:t>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marcadores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doenca</a:t>
            </a:r>
            <a:r>
              <a:rPr lang="en-US" dirty="0"/>
              <a:t> </a:t>
            </a:r>
            <a:r>
              <a:rPr lang="en-US" dirty="0" err="1"/>
              <a:t>inicial</a:t>
            </a:r>
            <a:r>
              <a:rPr lang="en-US" dirty="0"/>
              <a:t> e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incidencia</a:t>
            </a:r>
            <a:r>
              <a:rPr lang="en-US" dirty="0"/>
              <a:t> de cancer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populacao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. </a:t>
            </a:r>
          </a:p>
          <a:p>
            <a:r>
              <a:rPr lang="en-US" dirty="0" err="1"/>
              <a:t>Apesar</a:t>
            </a:r>
            <a:r>
              <a:rPr lang="en-US" dirty="0"/>
              <a:t> de dados </a:t>
            </a:r>
            <a:r>
              <a:rPr lang="en-US" dirty="0" err="1"/>
              <a:t>interessanres</a:t>
            </a:r>
            <a:r>
              <a:rPr lang="en-US" dirty="0"/>
              <a:t> e </a:t>
            </a:r>
            <a:r>
              <a:rPr lang="en-US" dirty="0" err="1"/>
              <a:t>potencial</a:t>
            </a:r>
            <a:r>
              <a:rPr lang="en-US" dirty="0"/>
              <a:t> </a:t>
            </a:r>
            <a:r>
              <a:rPr lang="en-US" dirty="0" err="1"/>
              <a:t>promissor</a:t>
            </a:r>
            <a:r>
              <a:rPr lang="en-US" dirty="0"/>
              <a:t> 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esperaça</a:t>
            </a:r>
            <a:r>
              <a:rPr lang="en-US" dirty="0"/>
              <a:t> de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utilizaco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screening, e </a:t>
            </a:r>
            <a:r>
              <a:rPr lang="en-US" dirty="0" err="1"/>
              <a:t>considerando</a:t>
            </a:r>
            <a:r>
              <a:rPr lang="en-US" dirty="0"/>
              <a:t> a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concentracao</a:t>
            </a:r>
            <a:r>
              <a:rPr lang="en-US" dirty="0"/>
              <a:t> dos </a:t>
            </a:r>
            <a:r>
              <a:rPr lang="en-US" dirty="0" err="1"/>
              <a:t>marcadores</a:t>
            </a:r>
            <a:r>
              <a:rPr lang="en-US" dirty="0"/>
              <a:t> no </a:t>
            </a:r>
            <a:r>
              <a:rPr lang="en-US" dirty="0" err="1"/>
              <a:t>sangue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tumors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estadios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inicias</a:t>
            </a:r>
            <a:r>
              <a:rPr lang="en-US" dirty="0"/>
              <a:t>, </a:t>
            </a:r>
            <a:r>
              <a:rPr lang="en-US" dirty="0" err="1"/>
              <a:t>osndados</a:t>
            </a:r>
            <a:r>
              <a:rPr lang="en-US" dirty="0"/>
              <a:t> dos testes para </a:t>
            </a:r>
            <a:r>
              <a:rPr lang="en-US" dirty="0" err="1"/>
              <a:t>detecao</a:t>
            </a:r>
            <a:r>
              <a:rPr lang="en-US" dirty="0"/>
              <a:t> </a:t>
            </a:r>
            <a:r>
              <a:rPr lang="en-US" dirty="0" err="1"/>
              <a:t>precoce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, mas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</a:t>
            </a:r>
            <a:r>
              <a:rPr lang="en-US" dirty="0" err="1"/>
              <a:t>demonstrar</a:t>
            </a:r>
            <a:r>
              <a:rPr lang="en-US" dirty="0"/>
              <a:t> </a:t>
            </a:r>
            <a:r>
              <a:rPr lang="en-US" dirty="0" err="1"/>
              <a:t>melhoria</a:t>
            </a:r>
            <a:r>
              <a:rPr lang="en-US" dirty="0"/>
              <a:t> de </a:t>
            </a:r>
            <a:r>
              <a:rPr lang="en-US" dirty="0" err="1"/>
              <a:t>desfecho</a:t>
            </a:r>
            <a:r>
              <a:rPr lang="en-US" dirty="0"/>
              <a:t> clinic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clinicos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Technologyisaheadofclinicalpractice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needed for large-scale clinical validation?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a positive result mean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primary tumor located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integrate liquid biopsies with other diagnostic methods? How would one treat a detected cancer?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prevent over-diagnosis and ensure cost-effectiveness? 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já</a:t>
            </a:r>
            <a:r>
              <a:rPr lang="en-US" dirty="0"/>
              <a:t> que da </a:t>
            </a:r>
            <a:r>
              <a:rPr lang="en-US" dirty="0" err="1"/>
              <a:t>maneira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feitos</a:t>
            </a:r>
            <a:r>
              <a:rPr lang="en-US" dirty="0"/>
              <a:t>, </a:t>
            </a:r>
            <a:r>
              <a:rPr lang="en-US" dirty="0" err="1"/>
              <a:t>já</a:t>
            </a:r>
            <a:r>
              <a:rPr lang="en-US" dirty="0"/>
              <a:t> que a </a:t>
            </a:r>
            <a:r>
              <a:rPr lang="en-US" dirty="0" err="1"/>
              <a:t>maioris</a:t>
            </a:r>
            <a:r>
              <a:rPr lang="en-US" dirty="0"/>
              <a:t> dos tumors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detectado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outros </a:t>
            </a:r>
            <a:r>
              <a:rPr lang="en-US" dirty="0" err="1"/>
              <a:t>meios</a:t>
            </a:r>
            <a:r>
              <a:rPr lang="en-US" dirty="0"/>
              <a:t> de screening e que  a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dos tumors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disgnosticas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</a:t>
            </a:r>
            <a:r>
              <a:rPr lang="en-US" dirty="0"/>
              <a:t> </a:t>
            </a:r>
            <a:r>
              <a:rPr lang="en-US" dirty="0" err="1"/>
              <a:t>avancado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tenicas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results, while interesting, arguably indicate that this particular approach is likely to have limited clinical utility, given that most cancers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detected by other means and that 17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26 (65%) cancers detected by the blood test were diagnosed at an advanced stage. Thus, further refinement of this test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ongoing. Whether this approach would improve clinical outcomes in an unselected population remains unknown in the absence of a randomized controlled trial.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1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EALRY DETECTION – </a:t>
            </a:r>
          </a:p>
          <a:p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biopsia</a:t>
            </a:r>
            <a:r>
              <a:rPr lang="en-US" dirty="0"/>
              <a:t> </a:t>
            </a:r>
            <a:r>
              <a:rPr lang="en-US" dirty="0" err="1"/>
              <a:t>liquida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 </a:t>
            </a:r>
            <a:r>
              <a:rPr lang="en-US" dirty="0" err="1"/>
              <a:t>populacionaisl</a:t>
            </a:r>
            <a:r>
              <a:rPr lang="en-US" dirty="0"/>
              <a:t>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deteccao</a:t>
            </a:r>
            <a:r>
              <a:rPr lang="en-US" dirty="0"/>
              <a:t> </a:t>
            </a:r>
            <a:r>
              <a:rPr lang="en-US" dirty="0" err="1"/>
              <a:t>combinada</a:t>
            </a:r>
            <a:r>
              <a:rPr lang="en-US" dirty="0"/>
              <a:t> de </a:t>
            </a:r>
            <a:r>
              <a:rPr lang="en-US" dirty="0" err="1"/>
              <a:t>mutacoes</a:t>
            </a:r>
            <a:r>
              <a:rPr lang="en-US" dirty="0"/>
              <a:t> e </a:t>
            </a:r>
            <a:r>
              <a:rPr lang="en-US" dirty="0" err="1"/>
              <a:t>proteinas</a:t>
            </a:r>
            <a:r>
              <a:rPr lang="en-US" dirty="0"/>
              <a:t>.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: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quantidade</a:t>
            </a:r>
            <a:r>
              <a:rPr lang="en-US" dirty="0"/>
              <a:t>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marcadores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doenca</a:t>
            </a:r>
            <a:r>
              <a:rPr lang="en-US" dirty="0"/>
              <a:t> </a:t>
            </a:r>
            <a:r>
              <a:rPr lang="en-US" dirty="0" err="1"/>
              <a:t>inicial</a:t>
            </a:r>
            <a:r>
              <a:rPr lang="en-US" dirty="0"/>
              <a:t> e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incidencia</a:t>
            </a:r>
            <a:r>
              <a:rPr lang="en-US" dirty="0"/>
              <a:t> de cancer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populacao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. </a:t>
            </a:r>
          </a:p>
          <a:p>
            <a:r>
              <a:rPr lang="en-US" dirty="0" err="1"/>
              <a:t>Apesar</a:t>
            </a:r>
            <a:r>
              <a:rPr lang="en-US" dirty="0"/>
              <a:t> de dados </a:t>
            </a:r>
            <a:r>
              <a:rPr lang="en-US" dirty="0" err="1"/>
              <a:t>interessanres</a:t>
            </a:r>
            <a:r>
              <a:rPr lang="en-US" dirty="0"/>
              <a:t> e </a:t>
            </a:r>
            <a:r>
              <a:rPr lang="en-US" dirty="0" err="1"/>
              <a:t>potencial</a:t>
            </a:r>
            <a:r>
              <a:rPr lang="en-US" dirty="0"/>
              <a:t> </a:t>
            </a:r>
            <a:r>
              <a:rPr lang="en-US" dirty="0" err="1"/>
              <a:t>promissor</a:t>
            </a:r>
            <a:r>
              <a:rPr lang="en-US" dirty="0"/>
              <a:t> 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esperaça</a:t>
            </a:r>
            <a:r>
              <a:rPr lang="en-US" dirty="0"/>
              <a:t> de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utilizaco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screening, e </a:t>
            </a:r>
            <a:r>
              <a:rPr lang="en-US" dirty="0" err="1"/>
              <a:t>considerando</a:t>
            </a:r>
            <a:r>
              <a:rPr lang="en-US" dirty="0"/>
              <a:t> a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concentracao</a:t>
            </a:r>
            <a:r>
              <a:rPr lang="en-US" dirty="0"/>
              <a:t> dos </a:t>
            </a:r>
            <a:r>
              <a:rPr lang="en-US" dirty="0" err="1"/>
              <a:t>marcadores</a:t>
            </a:r>
            <a:r>
              <a:rPr lang="en-US" dirty="0"/>
              <a:t> no </a:t>
            </a:r>
            <a:r>
              <a:rPr lang="en-US" dirty="0" err="1"/>
              <a:t>sangue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tumors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estadios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inicias</a:t>
            </a:r>
            <a:r>
              <a:rPr lang="en-US" dirty="0"/>
              <a:t>, </a:t>
            </a:r>
            <a:r>
              <a:rPr lang="en-US" dirty="0" err="1"/>
              <a:t>osndados</a:t>
            </a:r>
            <a:r>
              <a:rPr lang="en-US" dirty="0"/>
              <a:t> dos testes para </a:t>
            </a:r>
            <a:r>
              <a:rPr lang="en-US" dirty="0" err="1"/>
              <a:t>detecao</a:t>
            </a:r>
            <a:r>
              <a:rPr lang="en-US" dirty="0"/>
              <a:t> </a:t>
            </a:r>
            <a:r>
              <a:rPr lang="en-US" dirty="0" err="1"/>
              <a:t>precoce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, mas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</a:t>
            </a:r>
            <a:r>
              <a:rPr lang="en-US" dirty="0" err="1"/>
              <a:t>demonstrar</a:t>
            </a:r>
            <a:r>
              <a:rPr lang="en-US" dirty="0"/>
              <a:t> </a:t>
            </a:r>
            <a:r>
              <a:rPr lang="en-US" dirty="0" err="1"/>
              <a:t>melhoria</a:t>
            </a:r>
            <a:r>
              <a:rPr lang="en-US" dirty="0"/>
              <a:t> de </a:t>
            </a:r>
            <a:r>
              <a:rPr lang="en-US" dirty="0" err="1"/>
              <a:t>desfecho</a:t>
            </a:r>
            <a:r>
              <a:rPr lang="en-US" dirty="0"/>
              <a:t> clinic </a:t>
            </a:r>
            <a:r>
              <a:rPr lang="en-US" dirty="0" err="1"/>
              <a:t>atraves</a:t>
            </a:r>
            <a:r>
              <a:rPr lang="en-US" dirty="0"/>
              <a:t> de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clinicos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Technologyisaheadofclinicalpractice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needed for large-scale clinical validation?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a positive result mean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primary tumor located in screening scenario?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integrate liquid biopsies with other diagnostic methods? How would one treat a detected cancer?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one prevent over-diagnosis and ensure cost-effectiveness? 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já</a:t>
            </a:r>
            <a:r>
              <a:rPr lang="en-US" dirty="0"/>
              <a:t> que da </a:t>
            </a:r>
            <a:r>
              <a:rPr lang="en-US" dirty="0" err="1"/>
              <a:t>maneira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feitos</a:t>
            </a:r>
            <a:r>
              <a:rPr lang="en-US" dirty="0"/>
              <a:t>, </a:t>
            </a:r>
            <a:r>
              <a:rPr lang="en-US" dirty="0" err="1"/>
              <a:t>já</a:t>
            </a:r>
            <a:r>
              <a:rPr lang="en-US" dirty="0"/>
              <a:t> que a </a:t>
            </a:r>
            <a:r>
              <a:rPr lang="en-US" dirty="0" err="1"/>
              <a:t>maioris</a:t>
            </a:r>
            <a:r>
              <a:rPr lang="en-US" dirty="0"/>
              <a:t> dos tumors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detectado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outros </a:t>
            </a:r>
            <a:r>
              <a:rPr lang="en-US" dirty="0" err="1"/>
              <a:t>meios</a:t>
            </a:r>
            <a:r>
              <a:rPr lang="en-US" dirty="0"/>
              <a:t> de screening e que  a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dos tumors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disgnosticas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estadio</a:t>
            </a:r>
            <a:r>
              <a:rPr lang="en-US" dirty="0"/>
              <a:t> </a:t>
            </a:r>
            <a:r>
              <a:rPr lang="en-US" dirty="0" err="1"/>
              <a:t>avancado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tenicas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results, while interesting, arguably indicate that this particular approach is likely to have limited clinical utility, given that most cancers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detected by other means and that 17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26 (65%) cancers detected by the blood test were diagnosed at an advanced stage. Thus, further refinement of this test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ongoing. Whether this approach would improve clinical outcomes in an unselected population remains unknown in the absence of a randomized controlled trial.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FA89D-106D-2645-BA6E-CE04B35EBA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7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4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8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2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1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0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1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5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A3E95-57C2-5B4C-8830-823A6C97689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525E0-44A8-364D-B6C7-DABCC43E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5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7FDCBC4-F191-DC19-2C0B-68DB1CF2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9000"/>
                    </a14:imgEffect>
                    <a14:imgEffect>
                      <a14:brightnessContrast bright="14000" contrast="-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88640" y="-450181"/>
            <a:ext cx="13769280" cy="747418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FD8DF5-E6BC-BF45-BF02-B4958AB96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978" y="1752216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Biópsia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Líquida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Conceitos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aplicações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9D623B-15F1-0C4F-8F25-AD3588BF2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5634" y="4139816"/>
            <a:ext cx="9144000" cy="1655762"/>
          </a:xfrm>
        </p:spPr>
        <p:txBody>
          <a:bodyPr>
            <a:normAutofit/>
          </a:bodyPr>
          <a:lstStyle/>
          <a:p>
            <a:r>
              <a:rPr lang="en-US" sz="1600" dirty="0"/>
              <a:t>Mariana </a:t>
            </a:r>
            <a:r>
              <a:rPr lang="en-US" sz="1600" dirty="0" err="1"/>
              <a:t>Petaccia</a:t>
            </a:r>
            <a:r>
              <a:rPr lang="en-US" sz="1600" dirty="0"/>
              <a:t> de Macedo</a:t>
            </a:r>
          </a:p>
          <a:p>
            <a:r>
              <a:rPr lang="en-US" sz="1600" dirty="0" err="1"/>
              <a:t>Patologia</a:t>
            </a:r>
            <a:r>
              <a:rPr lang="en-US" sz="1600" dirty="0"/>
              <a:t> Molecular - Rede D’Or</a:t>
            </a:r>
          </a:p>
          <a:p>
            <a:r>
              <a:rPr lang="en-US" sz="1600" dirty="0" err="1"/>
              <a:t>Congresso</a:t>
            </a:r>
            <a:r>
              <a:rPr lang="en-US" sz="1600" dirty="0"/>
              <a:t> </a:t>
            </a:r>
            <a:r>
              <a:rPr lang="en-US" sz="1600" dirty="0" err="1"/>
              <a:t>Brasileiro</a:t>
            </a:r>
            <a:r>
              <a:rPr lang="en-US" sz="1600" dirty="0"/>
              <a:t> de </a:t>
            </a:r>
            <a:r>
              <a:rPr lang="en-US" sz="1600" dirty="0" err="1"/>
              <a:t>Patologia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Belém</a:t>
            </a:r>
            <a:r>
              <a:rPr lang="en-US" sz="1600" dirty="0"/>
              <a:t> – Pará - Maio 2024</a:t>
            </a:r>
          </a:p>
        </p:txBody>
      </p:sp>
    </p:spTree>
    <p:extLst>
      <p:ext uri="{BB962C8B-B14F-4D97-AF65-F5344CB8AC3E}">
        <p14:creationId xmlns:p14="http://schemas.microsoft.com/office/powerpoint/2010/main" val="2750825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504D-082B-DC47-9783-41055FA8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07" y="423920"/>
            <a:ext cx="10515600" cy="95255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How to obtain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ctDNA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66395F-4360-B444-8FA4-9C1885C8C06F}"/>
              </a:ext>
            </a:extLst>
          </p:cNvPr>
          <p:cNvSpPr txBox="1"/>
          <p:nvPr/>
        </p:nvSpPr>
        <p:spPr>
          <a:xfrm>
            <a:off x="1851984" y="5272611"/>
            <a:ext cx="4366135" cy="13849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/>
              <a:t>Chalanges</a:t>
            </a:r>
            <a:endParaRPr lang="en-US" sz="1400" dirty="0"/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Short interval to process sample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Special collection tube for the preservation of cell-free nucleic acids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115EE6-13A2-3E4A-A144-7A1D69316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04"/>
          <a:stretch/>
        </p:blipFill>
        <p:spPr>
          <a:xfrm>
            <a:off x="1812156" y="2010733"/>
            <a:ext cx="4445792" cy="2827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74CAE5-03E2-9041-84AD-9EE7E7565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8" y="6396170"/>
            <a:ext cx="1288835" cy="3535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B7AA2A-2121-E743-AECF-AB384391CDCE}"/>
              </a:ext>
            </a:extLst>
          </p:cNvPr>
          <p:cNvSpPr/>
          <p:nvPr/>
        </p:nvSpPr>
        <p:spPr>
          <a:xfrm>
            <a:off x="7840879" y="4628111"/>
            <a:ext cx="483612" cy="301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DB54AD-7F3D-7C47-A365-B1E38BC3C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009" y="4426869"/>
            <a:ext cx="445127" cy="1691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A91E16-37BC-3E45-AE30-F448EEE18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939" y="1134362"/>
            <a:ext cx="1030045" cy="1555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8976A-AABC-6E43-8E22-4431152C99C6}"/>
              </a:ext>
            </a:extLst>
          </p:cNvPr>
          <p:cNvSpPr txBox="1"/>
          <p:nvPr/>
        </p:nvSpPr>
        <p:spPr>
          <a:xfrm>
            <a:off x="7118142" y="2745647"/>
            <a:ext cx="1448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EDTA tube</a:t>
            </a:r>
          </a:p>
          <a:p>
            <a:r>
              <a:rPr lang="en-US" sz="1400" dirty="0"/>
              <a:t>Few hours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7ECCA-8258-904B-B7FA-1D95C8218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992" y="1789904"/>
            <a:ext cx="2619630" cy="2957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8BF880-DB56-9044-B20D-F1834C3822F0}"/>
              </a:ext>
            </a:extLst>
          </p:cNvPr>
          <p:cNvSpPr txBox="1"/>
          <p:nvPr/>
        </p:nvSpPr>
        <p:spPr>
          <a:xfrm>
            <a:off x="6792185" y="6134560"/>
            <a:ext cx="2359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Nucleic acid Preservative tube</a:t>
            </a:r>
          </a:p>
          <a:p>
            <a:pPr algn="ctr"/>
            <a:r>
              <a:rPr lang="en-US" sz="1400" dirty="0"/>
              <a:t>Few days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CE0148-23DF-0C42-BAC9-9A5C5FA15C38}"/>
              </a:ext>
            </a:extLst>
          </p:cNvPr>
          <p:cNvCxnSpPr/>
          <p:nvPr/>
        </p:nvCxnSpPr>
        <p:spPr>
          <a:xfrm flipV="1">
            <a:off x="6099198" y="2864471"/>
            <a:ext cx="537882" cy="438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90A93A-4A2C-A941-9602-7E1BF4847B74}"/>
              </a:ext>
            </a:extLst>
          </p:cNvPr>
          <p:cNvCxnSpPr>
            <a:cxnSpLocks/>
          </p:cNvCxnSpPr>
          <p:nvPr/>
        </p:nvCxnSpPr>
        <p:spPr>
          <a:xfrm>
            <a:off x="6103335" y="4156741"/>
            <a:ext cx="465746" cy="4476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6F8820-4BAD-2246-ACE1-FA29D78859B6}"/>
              </a:ext>
            </a:extLst>
          </p:cNvPr>
          <p:cNvCxnSpPr>
            <a:cxnSpLocks/>
          </p:cNvCxnSpPr>
          <p:nvPr/>
        </p:nvCxnSpPr>
        <p:spPr>
          <a:xfrm>
            <a:off x="8324491" y="3598865"/>
            <a:ext cx="8157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8D0F2B-C161-5E4D-9EB8-84FEF194B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69" y="2043227"/>
            <a:ext cx="831583" cy="217932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494BCE-08C3-8C49-B55F-F87B80254EAA}"/>
              </a:ext>
            </a:extLst>
          </p:cNvPr>
          <p:cNvSpPr/>
          <p:nvPr/>
        </p:nvSpPr>
        <p:spPr>
          <a:xfrm>
            <a:off x="245807" y="3598865"/>
            <a:ext cx="319388" cy="383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22D555-5485-804E-ACA4-75FC0ACA0B45}"/>
              </a:ext>
            </a:extLst>
          </p:cNvPr>
          <p:cNvSpPr/>
          <p:nvPr/>
        </p:nvSpPr>
        <p:spPr>
          <a:xfrm>
            <a:off x="24378" y="4258779"/>
            <a:ext cx="13613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0000"/>
                </a:solidFill>
                <a:latin typeface="LkfkkkAdvTT86d47313"/>
              </a:rPr>
              <a:t>cfDNA</a:t>
            </a:r>
            <a:r>
              <a:rPr lang="en-US" sz="1400" i="1" dirty="0">
                <a:solidFill>
                  <a:srgbClr val="FF0000"/>
                </a:solidFill>
                <a:latin typeface="LkfkkkAdvTT86d47313"/>
              </a:rPr>
              <a:t> - short half-life</a:t>
            </a:r>
          </a:p>
          <a:p>
            <a:pPr algn="ctr"/>
            <a:r>
              <a:rPr lang="en-US" sz="1400" i="1" dirty="0">
                <a:solidFill>
                  <a:srgbClr val="FF0000"/>
                </a:solidFill>
                <a:latin typeface="LkfkkkAdvTT86d47313"/>
              </a:rPr>
              <a:t>“real time”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2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063F-CD52-CE49-9ADE-1024D007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298D1-0F1A-CC44-A6C9-8247C1AF7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445" y="6347557"/>
            <a:ext cx="1284001" cy="510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DACAC-F6AE-FE42-AF50-4CD7DEB51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07" y="1878884"/>
            <a:ext cx="1269599" cy="27284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EA9372-0E39-6D4E-AD45-37EF784ED7AF}"/>
              </a:ext>
            </a:extLst>
          </p:cNvPr>
          <p:cNvSpPr/>
          <p:nvPr/>
        </p:nvSpPr>
        <p:spPr>
          <a:xfrm>
            <a:off x="7910814" y="1645945"/>
            <a:ext cx="1349936" cy="46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466E30-9453-9049-8BE8-81EDB21725EB}"/>
              </a:ext>
            </a:extLst>
          </p:cNvPr>
          <p:cNvSpPr/>
          <p:nvPr/>
        </p:nvSpPr>
        <p:spPr>
          <a:xfrm>
            <a:off x="9002338" y="5239489"/>
            <a:ext cx="1349936" cy="61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1AC9C5-F7A5-924F-BD8C-43E64393E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111" y="1736016"/>
            <a:ext cx="6866639" cy="468410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F5F50C-B940-4E4B-BA7E-36E02EAD7B9E}"/>
              </a:ext>
            </a:extLst>
          </p:cNvPr>
          <p:cNvCxnSpPr>
            <a:cxnSpLocks/>
          </p:cNvCxnSpPr>
          <p:nvPr/>
        </p:nvCxnSpPr>
        <p:spPr>
          <a:xfrm>
            <a:off x="1811806" y="3426542"/>
            <a:ext cx="852736" cy="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669522C9-44B8-B5A2-DFAB-73736C545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105" y="1422206"/>
            <a:ext cx="2366341" cy="2843425"/>
          </a:xfrm>
          <a:prstGeom prst="rect">
            <a:avLst/>
          </a:prstGeom>
        </p:spPr>
      </p:pic>
      <p:cxnSp>
        <p:nvCxnSpPr>
          <p:cNvPr id="6" name="Straight Arrow Connector 21">
            <a:extLst>
              <a:ext uri="{FF2B5EF4-FFF2-40B4-BE49-F238E27FC236}">
                <a16:creationId xmlns:a16="http://schemas.microsoft.com/office/drawing/2014/main" id="{F0152673-9936-1EB7-474D-FDC1CE9868A8}"/>
              </a:ext>
            </a:extLst>
          </p:cNvPr>
          <p:cNvCxnSpPr>
            <a:cxnSpLocks/>
          </p:cNvCxnSpPr>
          <p:nvPr/>
        </p:nvCxnSpPr>
        <p:spPr>
          <a:xfrm>
            <a:off x="7074224" y="1914427"/>
            <a:ext cx="16371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B40519E5-8958-3B0E-DF1B-0398517EB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9173" y="6430206"/>
            <a:ext cx="1270849" cy="3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7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3BC1B-49B8-7945-BF3C-57DFDF35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8" y="1531067"/>
            <a:ext cx="7957457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A05E66-B14E-7841-BA93-3EFEA696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577" y="6187730"/>
            <a:ext cx="1282438" cy="592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330236-216C-E347-B21D-4DF372056651}"/>
              </a:ext>
            </a:extLst>
          </p:cNvPr>
          <p:cNvSpPr/>
          <p:nvPr/>
        </p:nvSpPr>
        <p:spPr>
          <a:xfrm>
            <a:off x="8612189" y="2187612"/>
            <a:ext cx="41860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dvP800D"/>
              </a:rPr>
              <a:t>Mutation- targeted analysis</a:t>
            </a: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dvP800D"/>
              </a:rPr>
              <a:t>DNA sequencing &gt; Gene Panel</a:t>
            </a: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dvP800D"/>
            </a:endParaRP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A1716D-6987-264B-9CB1-B53C66FE9A59}"/>
              </a:ext>
            </a:extLst>
          </p:cNvPr>
          <p:cNvSpPr/>
          <p:nvPr/>
        </p:nvSpPr>
        <p:spPr>
          <a:xfrm>
            <a:off x="3875312" y="254341"/>
            <a:ext cx="572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dvP800D"/>
              </a:rPr>
              <a:t>Approaches for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AdvP800D"/>
              </a:rPr>
              <a:t>cfDNA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dvP800D"/>
              </a:rPr>
              <a:t> mutational analysis: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D8DBE-C2C1-6745-944C-8BCC0060FB1D}"/>
              </a:ext>
            </a:extLst>
          </p:cNvPr>
          <p:cNvSpPr/>
          <p:nvPr/>
        </p:nvSpPr>
        <p:spPr>
          <a:xfrm>
            <a:off x="4834136" y="446241"/>
            <a:ext cx="85027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>
              <a:latin typeface="AdvP800D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Highly sensitive techniques required: </a:t>
            </a:r>
          </a:p>
          <a:p>
            <a:pPr lvl="1"/>
            <a:r>
              <a:rPr lang="en-US" sz="1200" dirty="0"/>
              <a:t>- </a:t>
            </a:r>
            <a:r>
              <a:rPr lang="en-US" sz="1200" dirty="0" err="1"/>
              <a:t>cfDNA</a:t>
            </a:r>
            <a:r>
              <a:rPr lang="en-US" sz="1200" dirty="0"/>
              <a:t> concentrations in plasma are low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02CAC-01FD-3643-9F05-EBE6F1632B91}"/>
              </a:ext>
            </a:extLst>
          </p:cNvPr>
          <p:cNvSpPr txBox="1"/>
          <p:nvPr/>
        </p:nvSpPr>
        <p:spPr>
          <a:xfrm>
            <a:off x="983563" y="2877671"/>
            <a:ext cx="866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Sensitive of 0,01%</a:t>
            </a:r>
          </a:p>
        </p:txBody>
      </p:sp>
    </p:spTree>
    <p:extLst>
      <p:ext uri="{BB962C8B-B14F-4D97-AF65-F5344CB8AC3E}">
        <p14:creationId xmlns:p14="http://schemas.microsoft.com/office/powerpoint/2010/main" val="416114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3B1DEF9-9493-A26D-FF34-F24BDD13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3" y="1626331"/>
            <a:ext cx="5839519" cy="24558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AEB5E1F-A4FE-0604-85EF-55E18E0B6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729" y="1752435"/>
            <a:ext cx="6096000" cy="48290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25CB672-9968-6BB7-FB1B-73DA91DE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8" y="6136691"/>
            <a:ext cx="2476525" cy="62203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9F3FEC3-9344-9CAB-7810-1317F1999903}"/>
              </a:ext>
            </a:extLst>
          </p:cNvPr>
          <p:cNvSpPr txBox="1"/>
          <p:nvPr/>
        </p:nvSpPr>
        <p:spPr>
          <a:xfrm>
            <a:off x="723900" y="5767359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2023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DC6122-8ACE-5EB5-BB0C-B25081455EF0}"/>
              </a:ext>
            </a:extLst>
          </p:cNvPr>
          <p:cNvSpPr txBox="1"/>
          <p:nvPr/>
        </p:nvSpPr>
        <p:spPr>
          <a:xfrm>
            <a:off x="2505456" y="690459"/>
            <a:ext cx="8307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Examples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of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FDA-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approved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commercial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tests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for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clinical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application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of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ctDNA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liquid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</a:rPr>
              <a:t>biopsy</a:t>
            </a:r>
            <a:endParaRPr lang="pt-BR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8BEAC-9DAE-A449-9B9D-6C6B9706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70" y="1056905"/>
            <a:ext cx="2638292" cy="5485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B8D233-2D3E-8C47-A47E-881CE8BB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519" y="185661"/>
            <a:ext cx="3001015" cy="10132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A4A974-BEB1-5E46-B7BB-DBA372C6A225}"/>
              </a:ext>
            </a:extLst>
          </p:cNvPr>
          <p:cNvSpPr/>
          <p:nvPr/>
        </p:nvSpPr>
        <p:spPr>
          <a:xfrm>
            <a:off x="1796780" y="1074835"/>
            <a:ext cx="2590800" cy="63742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6E5FE7-C148-9ED6-F756-5DD8E17AAA39}"/>
              </a:ext>
            </a:extLst>
          </p:cNvPr>
          <p:cNvSpPr txBox="1"/>
          <p:nvPr/>
        </p:nvSpPr>
        <p:spPr>
          <a:xfrm>
            <a:off x="1169557" y="398766"/>
            <a:ext cx="64360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</a:rPr>
              <a:t>Applications of liquid biopsy (</a:t>
            </a:r>
            <a:r>
              <a:rPr lang="en-US" sz="2133" b="1" dirty="0" err="1">
                <a:solidFill>
                  <a:srgbClr val="7030A0"/>
                </a:solidFill>
              </a:rPr>
              <a:t>ctDNA</a:t>
            </a:r>
            <a:r>
              <a:rPr lang="en-US" sz="2133" b="1" dirty="0">
                <a:solidFill>
                  <a:srgbClr val="7030A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4469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119E8F-09BE-2A4B-BEDB-D5A4C100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07" y="2106884"/>
            <a:ext cx="4628032" cy="38979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73BB5-B6A5-834E-83C4-F2087BA7E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48"/>
          <a:stretch/>
        </p:blipFill>
        <p:spPr>
          <a:xfrm>
            <a:off x="5836439" y="2083133"/>
            <a:ext cx="4606636" cy="3974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363ED-CB74-3E44-AFA0-42599BB0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41" y="224738"/>
            <a:ext cx="2470041" cy="849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02BFA3-7BFD-3047-9697-2E21F43315D9}"/>
              </a:ext>
            </a:extLst>
          </p:cNvPr>
          <p:cNvSpPr/>
          <p:nvPr/>
        </p:nvSpPr>
        <p:spPr>
          <a:xfrm>
            <a:off x="3555247" y="3835730"/>
            <a:ext cx="1978655" cy="439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42BDD-7F2B-E944-9164-39300426EA7B}"/>
              </a:ext>
            </a:extLst>
          </p:cNvPr>
          <p:cNvSpPr/>
          <p:nvPr/>
        </p:nvSpPr>
        <p:spPr>
          <a:xfrm>
            <a:off x="1015907" y="5258790"/>
            <a:ext cx="4628032" cy="745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479848-5FD3-A042-9AB1-51B9A58CD3F4}"/>
              </a:ext>
            </a:extLst>
          </p:cNvPr>
          <p:cNvSpPr/>
          <p:nvPr/>
        </p:nvSpPr>
        <p:spPr>
          <a:xfrm>
            <a:off x="5923356" y="5258790"/>
            <a:ext cx="4519721" cy="745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87B53-5635-5944-9FAD-7C28DC380F99}"/>
              </a:ext>
            </a:extLst>
          </p:cNvPr>
          <p:cNvSpPr/>
          <p:nvPr/>
        </p:nvSpPr>
        <p:spPr>
          <a:xfrm>
            <a:off x="8355565" y="3598223"/>
            <a:ext cx="1978655" cy="871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7A3842-F6CA-6E4B-8475-03C4255E2313}"/>
              </a:ext>
            </a:extLst>
          </p:cNvPr>
          <p:cNvSpPr/>
          <p:nvPr/>
        </p:nvSpPr>
        <p:spPr>
          <a:xfrm>
            <a:off x="5872065" y="3511887"/>
            <a:ext cx="1146252" cy="359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3FE51F-7B75-D84A-8E7A-AE634939A1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12" t="12380" r="44418" b="20678"/>
          <a:stretch/>
        </p:blipFill>
        <p:spPr>
          <a:xfrm>
            <a:off x="10667245" y="2717090"/>
            <a:ext cx="907995" cy="222935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C75217-2BF8-DF42-8878-651E453983D6}"/>
              </a:ext>
            </a:extLst>
          </p:cNvPr>
          <p:cNvCxnSpPr/>
          <p:nvPr/>
        </p:nvCxnSpPr>
        <p:spPr>
          <a:xfrm>
            <a:off x="10667244" y="3146961"/>
            <a:ext cx="68730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AC8D5C-60AF-FC4A-A523-3815C5FFE9B2}"/>
              </a:ext>
            </a:extLst>
          </p:cNvPr>
          <p:cNvSpPr txBox="1"/>
          <p:nvPr/>
        </p:nvSpPr>
        <p:spPr>
          <a:xfrm>
            <a:off x="3555247" y="4275118"/>
            <a:ext cx="1175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 logistics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3A6BD8-5C45-B440-B75B-4D9FFD96653A}"/>
              </a:ext>
            </a:extLst>
          </p:cNvPr>
          <p:cNvSpPr/>
          <p:nvPr/>
        </p:nvSpPr>
        <p:spPr>
          <a:xfrm>
            <a:off x="869955" y="1055618"/>
            <a:ext cx="6877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594" indent="-228594">
              <a:buFont typeface="Wingdings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  <a:latin typeface="AdvTT2ffda40f.B"/>
              </a:rPr>
              <a:t>Patient scenarios for the use of </a:t>
            </a:r>
            <a:r>
              <a:rPr lang="en-US" sz="1600" b="1" dirty="0" err="1">
                <a:solidFill>
                  <a:srgbClr val="7030A0"/>
                </a:solidFill>
                <a:latin typeface="AdvTT2ffda40f.B"/>
              </a:rPr>
              <a:t>ctDNA</a:t>
            </a:r>
            <a:r>
              <a:rPr lang="en-US" sz="1600" b="1" dirty="0">
                <a:solidFill>
                  <a:srgbClr val="7030A0"/>
                </a:solidFill>
                <a:latin typeface="AdvTT2ffda40f.B"/>
              </a:rPr>
              <a:t> mutation testing in metastatic NSCLC 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00219-96E2-BF45-A4C4-2F63267CEE80}"/>
              </a:ext>
            </a:extLst>
          </p:cNvPr>
          <p:cNvSpPr txBox="1"/>
          <p:nvPr/>
        </p:nvSpPr>
        <p:spPr>
          <a:xfrm>
            <a:off x="2159491" y="1701342"/>
            <a:ext cx="23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Dificuldade</a:t>
            </a:r>
            <a:r>
              <a:rPr lang="en-US" b="1" dirty="0"/>
              <a:t> de </a:t>
            </a:r>
            <a:r>
              <a:rPr lang="en-US" b="1" dirty="0" err="1"/>
              <a:t>Biópsia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182D4-4890-7241-91ED-0207049D70FF}"/>
              </a:ext>
            </a:extLst>
          </p:cNvPr>
          <p:cNvSpPr txBox="1"/>
          <p:nvPr/>
        </p:nvSpPr>
        <p:spPr>
          <a:xfrm>
            <a:off x="7018317" y="1701342"/>
            <a:ext cx="23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Dificuldade</a:t>
            </a:r>
            <a:r>
              <a:rPr lang="en-US" b="1" dirty="0"/>
              <a:t> de </a:t>
            </a:r>
            <a:r>
              <a:rPr lang="en-US" b="1" dirty="0" err="1"/>
              <a:t>Biópsia</a:t>
            </a:r>
            <a:endParaRPr lang="en-US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50479E4-BC3A-6DF7-1334-C9FE4DA2F5FA}"/>
              </a:ext>
            </a:extLst>
          </p:cNvPr>
          <p:cNvSpPr txBox="1"/>
          <p:nvPr/>
        </p:nvSpPr>
        <p:spPr>
          <a:xfrm>
            <a:off x="10635575" y="5006988"/>
            <a:ext cx="1622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Quantidade</a:t>
            </a:r>
          </a:p>
          <a:p>
            <a:r>
              <a:rPr lang="pt-BR" sz="1400" dirty="0"/>
              <a:t>Qualidade</a:t>
            </a:r>
          </a:p>
          <a:p>
            <a:r>
              <a:rPr lang="pt-BR" sz="1400" dirty="0"/>
              <a:t>Logística</a:t>
            </a:r>
          </a:p>
        </p:txBody>
      </p:sp>
    </p:spTree>
    <p:extLst>
      <p:ext uri="{BB962C8B-B14F-4D97-AF65-F5344CB8AC3E}">
        <p14:creationId xmlns:p14="http://schemas.microsoft.com/office/powerpoint/2010/main" val="1292509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A21F4-0C18-1D44-88B1-81FB246B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24A6D-F887-0941-82E9-E24E5A803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6" y="2397116"/>
            <a:ext cx="4560455" cy="3948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88933D-5F42-B14F-9E59-C1A776F0754A}"/>
              </a:ext>
            </a:extLst>
          </p:cNvPr>
          <p:cNvSpPr/>
          <p:nvPr/>
        </p:nvSpPr>
        <p:spPr>
          <a:xfrm>
            <a:off x="339464" y="3659297"/>
            <a:ext cx="1183739" cy="4750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8BE59-FDD1-DF44-9579-60F38CFAD6AC}"/>
              </a:ext>
            </a:extLst>
          </p:cNvPr>
          <p:cNvSpPr/>
          <p:nvPr/>
        </p:nvSpPr>
        <p:spPr>
          <a:xfrm>
            <a:off x="2783804" y="3742489"/>
            <a:ext cx="2016991" cy="868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4A2F8E-B7B3-D249-84F7-F3051E37DD0B}"/>
              </a:ext>
            </a:extLst>
          </p:cNvPr>
          <p:cNvSpPr/>
          <p:nvPr/>
        </p:nvSpPr>
        <p:spPr>
          <a:xfrm>
            <a:off x="339466" y="5593063"/>
            <a:ext cx="4461328" cy="668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FC0819-77B5-614A-9176-23BCC6241DB8}"/>
              </a:ext>
            </a:extLst>
          </p:cNvPr>
          <p:cNvSpPr/>
          <p:nvPr/>
        </p:nvSpPr>
        <p:spPr>
          <a:xfrm>
            <a:off x="810031" y="1105940"/>
            <a:ext cx="6877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594" indent="-228594">
              <a:buFont typeface="Wingdings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  <a:latin typeface="AdvTT2ffda40f.B"/>
              </a:rPr>
              <a:t>Patient scenarios for the use of </a:t>
            </a:r>
            <a:r>
              <a:rPr lang="en-US" sz="1600" b="1" dirty="0" err="1">
                <a:solidFill>
                  <a:srgbClr val="7030A0"/>
                </a:solidFill>
                <a:latin typeface="AdvTT2ffda40f.B"/>
              </a:rPr>
              <a:t>ctDNA</a:t>
            </a:r>
            <a:r>
              <a:rPr lang="en-US" sz="1600" b="1" dirty="0">
                <a:solidFill>
                  <a:srgbClr val="7030A0"/>
                </a:solidFill>
                <a:latin typeface="AdvTT2ffda40f.B"/>
              </a:rPr>
              <a:t> mutation testing in metastatic NSCLC </a:t>
            </a:r>
            <a:endParaRPr lang="en-US" sz="1600" b="1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B1843-7FA7-1142-B52B-CDE1003E5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011" y="251843"/>
            <a:ext cx="2717045" cy="934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22B7E1-BEF2-4B44-8119-E58C8436A8B3}"/>
              </a:ext>
            </a:extLst>
          </p:cNvPr>
          <p:cNvSpPr txBox="1"/>
          <p:nvPr/>
        </p:nvSpPr>
        <p:spPr>
          <a:xfrm>
            <a:off x="308214" y="1849308"/>
            <a:ext cx="495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Dificuldade</a:t>
            </a:r>
            <a:r>
              <a:rPr lang="en-US" b="1" dirty="0"/>
              <a:t> de </a:t>
            </a:r>
            <a:r>
              <a:rPr lang="en-US" b="1" dirty="0" err="1"/>
              <a:t>Biópsia</a:t>
            </a:r>
            <a:r>
              <a:rPr lang="en-US" b="1" dirty="0"/>
              <a:t> – </a:t>
            </a:r>
            <a:r>
              <a:rPr lang="en-US" b="1" dirty="0" err="1"/>
              <a:t>questões</a:t>
            </a:r>
            <a:r>
              <a:rPr lang="en-US" b="1" dirty="0"/>
              <a:t> do </a:t>
            </a:r>
            <a:r>
              <a:rPr lang="en-US" b="1" dirty="0" err="1"/>
              <a:t>paciente</a:t>
            </a:r>
            <a:endParaRPr lang="en-US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A459F18-013D-8FF6-A19D-8A0A985A6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8837"/>
            <a:ext cx="4826049" cy="58804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3DA09D1-2231-9C30-198D-FB3FDDB3C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160" y="3128722"/>
            <a:ext cx="7065818" cy="61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79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4387-B70D-2145-9CA5-52EFB74C7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032" y="1771581"/>
            <a:ext cx="2008332" cy="4136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FF41DE-BFBD-1749-90EE-81C45D81A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084" y="6393501"/>
            <a:ext cx="1375777" cy="464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00838D-367F-5C43-AB91-BA187F494D3B}"/>
              </a:ext>
            </a:extLst>
          </p:cNvPr>
          <p:cNvSpPr txBox="1"/>
          <p:nvPr/>
        </p:nvSpPr>
        <p:spPr>
          <a:xfrm>
            <a:off x="524205" y="595834"/>
            <a:ext cx="64360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</a:rPr>
              <a:t>Applications of liquid biopsy (</a:t>
            </a:r>
            <a:r>
              <a:rPr lang="en-US" sz="2133" b="1" dirty="0" err="1">
                <a:solidFill>
                  <a:srgbClr val="7030A0"/>
                </a:solidFill>
              </a:rPr>
              <a:t>ctDNA</a:t>
            </a:r>
            <a:r>
              <a:rPr lang="en-US" sz="2133" b="1" dirty="0">
                <a:solidFill>
                  <a:srgbClr val="7030A0"/>
                </a:solidFill>
              </a:rPr>
              <a:t>) in NSCLC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DE792E-E731-1145-9FB1-D42D81268BF0}"/>
              </a:ext>
            </a:extLst>
          </p:cNvPr>
          <p:cNvSpPr/>
          <p:nvPr/>
        </p:nvSpPr>
        <p:spPr>
          <a:xfrm>
            <a:off x="1648032" y="1814796"/>
            <a:ext cx="2008332" cy="42056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5C743C-79C6-5641-B6DF-024A7418540C}"/>
              </a:ext>
            </a:extLst>
          </p:cNvPr>
          <p:cNvSpPr txBox="1"/>
          <p:nvPr/>
        </p:nvSpPr>
        <p:spPr>
          <a:xfrm>
            <a:off x="5846019" y="5305764"/>
            <a:ext cx="2879007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28594" indent="-228594">
              <a:buFont typeface="Wingdings" pitchFamily="2" charset="2"/>
              <a:buChar char="Ø"/>
            </a:pPr>
            <a:r>
              <a:rPr lang="en-US" sz="1600" b="1" dirty="0"/>
              <a:t>Plasma “first” approach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09FD44-C75C-E945-9BAC-0A4162E70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485" y="6230680"/>
            <a:ext cx="2106859" cy="489411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CFFCBB8E-4E62-ACE6-2474-D03C451F1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160" y="2323050"/>
            <a:ext cx="5744180" cy="276233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95D9C4B-01D7-7233-FE9C-60DF34AB8F9E}"/>
              </a:ext>
            </a:extLst>
          </p:cNvPr>
          <p:cNvSpPr txBox="1"/>
          <p:nvPr/>
        </p:nvSpPr>
        <p:spPr>
          <a:xfrm>
            <a:off x="3911261" y="182270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Resistance Mechanisms 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8F0E15D-5A62-223A-2372-469C835A4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475" y="6392032"/>
            <a:ext cx="2020764" cy="3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80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DB031-F0B8-4C4B-92C7-8725B1FC0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88" y="1412332"/>
            <a:ext cx="2323076" cy="4829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F990F-F7B4-C54C-9938-627B8B639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519" y="185661"/>
            <a:ext cx="3001015" cy="1013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D7C9-5D47-2348-81DD-0787FE66B0E8}"/>
              </a:ext>
            </a:extLst>
          </p:cNvPr>
          <p:cNvSpPr txBox="1"/>
          <p:nvPr/>
        </p:nvSpPr>
        <p:spPr>
          <a:xfrm>
            <a:off x="1169557" y="398766"/>
            <a:ext cx="64360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</a:rPr>
              <a:t>Applications of liquid biopsy (</a:t>
            </a:r>
            <a:r>
              <a:rPr lang="en-US" sz="2133" b="1" dirty="0" err="1">
                <a:solidFill>
                  <a:srgbClr val="7030A0"/>
                </a:solidFill>
              </a:rPr>
              <a:t>ctDNA</a:t>
            </a:r>
            <a:r>
              <a:rPr lang="en-US" sz="2133" b="1" dirty="0">
                <a:solidFill>
                  <a:srgbClr val="7030A0"/>
                </a:solidFill>
              </a:rPr>
              <a:t>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5D22CE-DEFC-3F4C-A37F-2923669BF32E}"/>
              </a:ext>
            </a:extLst>
          </p:cNvPr>
          <p:cNvSpPr/>
          <p:nvPr/>
        </p:nvSpPr>
        <p:spPr>
          <a:xfrm>
            <a:off x="4912643" y="2201699"/>
            <a:ext cx="68311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dvTT7b515deb"/>
              </a:rPr>
              <a:t>Overall diagnostic sensitivity of LB (lung) (</a:t>
            </a:r>
            <a:r>
              <a:rPr lang="en-US" sz="2400" dirty="0">
                <a:latin typeface="AdvPS3FDD77"/>
              </a:rPr>
              <a:t>˜</a:t>
            </a:r>
            <a:r>
              <a:rPr lang="en-US" sz="2400" dirty="0">
                <a:latin typeface="AdvTT7b515deb"/>
              </a:rPr>
              <a:t>87%) </a:t>
            </a: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Limited detection on low tumor burden (early stage)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Limitation SNC / bone metastasis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4DF48-525D-F340-9EC0-63766F60FC88}"/>
              </a:ext>
            </a:extLst>
          </p:cNvPr>
          <p:cNvSpPr txBox="1"/>
          <p:nvPr/>
        </p:nvSpPr>
        <p:spPr>
          <a:xfrm>
            <a:off x="5011091" y="5381514"/>
            <a:ext cx="6033248" cy="83099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380990" indent="-380990">
              <a:buFont typeface="Wingdings" pitchFamily="2" charset="2"/>
              <a:buChar char="Ø"/>
            </a:pPr>
            <a:r>
              <a:rPr lang="en-US" sz="2400" dirty="0"/>
              <a:t>Tissue analysis is essential when </a:t>
            </a:r>
            <a:r>
              <a:rPr lang="en-US" sz="2400" dirty="0" err="1"/>
              <a:t>ctDNA</a:t>
            </a:r>
            <a:r>
              <a:rPr lang="en-US" sz="2400" dirty="0"/>
              <a:t> negative</a:t>
            </a:r>
          </a:p>
        </p:txBody>
      </p:sp>
    </p:spTree>
    <p:extLst>
      <p:ext uri="{BB962C8B-B14F-4D97-AF65-F5344CB8AC3E}">
        <p14:creationId xmlns:p14="http://schemas.microsoft.com/office/powerpoint/2010/main" val="853400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44ADA8-786A-F3C4-751F-FB02F9AB9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152" y="982596"/>
            <a:ext cx="7065818" cy="46855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082384-9EC7-6E09-7068-0ACF7516D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63" y="1741204"/>
            <a:ext cx="2476526" cy="8447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5F08749-AC97-C308-5200-4AD78B620CA6}"/>
              </a:ext>
            </a:extLst>
          </p:cNvPr>
          <p:cNvSpPr txBox="1"/>
          <p:nvPr/>
        </p:nvSpPr>
        <p:spPr>
          <a:xfrm>
            <a:off x="153437" y="2663673"/>
            <a:ext cx="2090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t-BR" sz="1600" dirty="0" err="1">
                <a:effectLst/>
                <a:latin typeface="AdvOTd710a12c"/>
              </a:rPr>
              <a:t>Results</a:t>
            </a:r>
            <a:r>
              <a:rPr lang="pt-BR" sz="1600" dirty="0">
                <a:effectLst/>
                <a:latin typeface="AdvOTd710a12c"/>
              </a:rPr>
              <a:t> </a:t>
            </a:r>
            <a:r>
              <a:rPr lang="pt-BR" sz="1600" dirty="0" err="1">
                <a:effectLst/>
                <a:latin typeface="AdvOTd710a12c"/>
              </a:rPr>
              <a:t>of</a:t>
            </a:r>
            <a:r>
              <a:rPr lang="pt-BR" sz="1600" dirty="0">
                <a:effectLst/>
                <a:latin typeface="AdvOTd710a12c"/>
              </a:rPr>
              <a:t> 23,482 </a:t>
            </a:r>
            <a:r>
              <a:rPr lang="pt-BR" sz="1600" dirty="0" err="1">
                <a:effectLst/>
                <a:latin typeface="AdvOTd710a12c"/>
              </a:rPr>
              <a:t>liquid</a:t>
            </a:r>
            <a:r>
              <a:rPr lang="pt-BR" sz="1600" dirty="0">
                <a:effectLst/>
                <a:latin typeface="AdvOTd710a12c"/>
              </a:rPr>
              <a:t> biopsie, 25 </a:t>
            </a:r>
            <a:r>
              <a:rPr lang="pt-BR" sz="1600" dirty="0" err="1">
                <a:effectLst/>
                <a:latin typeface="AdvOTd710a12c"/>
              </a:rPr>
              <a:t>solid</a:t>
            </a:r>
            <a:r>
              <a:rPr lang="pt-BR" sz="1600" dirty="0">
                <a:effectLst/>
                <a:latin typeface="AdvOTd710a12c"/>
              </a:rPr>
              <a:t> tumor </a:t>
            </a:r>
            <a:r>
              <a:rPr lang="pt-BR" sz="1600" dirty="0" err="1">
                <a:effectLst/>
                <a:latin typeface="AdvOTd710a12c"/>
              </a:rPr>
              <a:t>types</a:t>
            </a:r>
            <a:r>
              <a:rPr lang="pt-BR" sz="1600" dirty="0">
                <a:effectLst/>
                <a:latin typeface="AdvOTd710a12c"/>
              </a:rPr>
              <a:t> </a:t>
            </a:r>
            <a:r>
              <a:rPr lang="pt-BR" sz="1600" dirty="0" err="1">
                <a:effectLst/>
                <a:latin typeface="AdvOTd710a12c"/>
              </a:rPr>
              <a:t>from</a:t>
            </a:r>
            <a:r>
              <a:rPr lang="pt-BR" sz="1600" dirty="0">
                <a:effectLst/>
                <a:latin typeface="AdvOTd710a12c"/>
              </a:rPr>
              <a:t> a  324 </a:t>
            </a:r>
            <a:r>
              <a:rPr lang="pt-BR" sz="1600" dirty="0" err="1">
                <a:effectLst/>
                <a:latin typeface="AdvOTd710a12c"/>
              </a:rPr>
              <a:t>cancer-related</a:t>
            </a:r>
            <a:r>
              <a:rPr lang="pt-BR" sz="1600" dirty="0">
                <a:effectLst/>
                <a:latin typeface="AdvOTd710a12c"/>
              </a:rPr>
              <a:t> genes</a:t>
            </a:r>
            <a:r>
              <a:rPr lang="pt-BR" sz="1600" dirty="0">
                <a:latin typeface="AdvOTd710a12c"/>
              </a:rPr>
              <a:t> </a:t>
            </a:r>
            <a:r>
              <a:rPr lang="pt-BR" sz="1600" dirty="0" err="1">
                <a:latin typeface="AdvOTd710a12c"/>
              </a:rPr>
              <a:t>panel</a:t>
            </a:r>
            <a:endParaRPr lang="pt-BR" sz="16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950C349-451D-2BB1-7A90-9E948FFE3168}"/>
              </a:ext>
            </a:extLst>
          </p:cNvPr>
          <p:cNvSpPr txBox="1"/>
          <p:nvPr/>
        </p:nvSpPr>
        <p:spPr>
          <a:xfrm>
            <a:off x="1460526" y="5982100"/>
            <a:ext cx="936171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effectLst/>
                <a:latin typeface="AdvOTd710a12c"/>
              </a:rPr>
              <a:t>The </a:t>
            </a:r>
            <a:r>
              <a:rPr lang="pt-BR" sz="1800" dirty="0" err="1">
                <a:effectLst/>
                <a:latin typeface="AdvOTd710a12c"/>
              </a:rPr>
              <a:t>sensitivity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of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LBx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to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detect</a:t>
            </a:r>
            <a:r>
              <a:rPr lang="pt-BR" sz="1800" dirty="0">
                <a:effectLst/>
                <a:latin typeface="AdvOTd710a12c"/>
              </a:rPr>
              <a:t> driver </a:t>
            </a:r>
            <a:r>
              <a:rPr lang="pt-BR" sz="1800" dirty="0" err="1">
                <a:effectLst/>
                <a:latin typeface="AdvOTd710a12c"/>
              </a:rPr>
              <a:t>alterations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identi</a:t>
            </a:r>
            <a:r>
              <a:rPr lang="pt-BR" sz="1800" dirty="0" err="1">
                <a:effectLst/>
                <a:latin typeface="AdvOTd710a12c+fb"/>
              </a:rPr>
              <a:t>fi</a:t>
            </a:r>
            <a:r>
              <a:rPr lang="pt-BR" sz="1800" dirty="0" err="1">
                <a:effectLst/>
                <a:latin typeface="AdvOTd710a12c"/>
              </a:rPr>
              <a:t>ed</a:t>
            </a:r>
            <a:r>
              <a:rPr lang="pt-BR" sz="1800" dirty="0">
                <a:effectLst/>
                <a:latin typeface="AdvOTd710a12c"/>
              </a:rPr>
              <a:t> in </a:t>
            </a:r>
            <a:r>
              <a:rPr lang="pt-BR" sz="1800" dirty="0" err="1">
                <a:effectLst/>
                <a:latin typeface="AdvOTd710a12c"/>
              </a:rPr>
              <a:t>tissue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biopsy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from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the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same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patient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ranged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from</a:t>
            </a:r>
            <a:r>
              <a:rPr lang="pt-BR" sz="1800" dirty="0">
                <a:effectLst/>
                <a:latin typeface="AdvOTd710a12c"/>
              </a:rPr>
              <a:t> 58% </a:t>
            </a:r>
            <a:r>
              <a:rPr lang="pt-BR" sz="1800" dirty="0" err="1">
                <a:effectLst/>
                <a:latin typeface="AdvOTd710a12c"/>
              </a:rPr>
              <a:t>to</a:t>
            </a:r>
            <a:r>
              <a:rPr lang="pt-BR" sz="1800" dirty="0">
                <a:effectLst/>
                <a:latin typeface="AdvOTd710a12c"/>
              </a:rPr>
              <a:t> 86% </a:t>
            </a:r>
            <a:r>
              <a:rPr lang="pt-BR" sz="1800" dirty="0" err="1">
                <a:effectLst/>
                <a:latin typeface="AdvOTd710a12c"/>
              </a:rPr>
              <a:t>but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was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consistently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at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or</a:t>
            </a:r>
            <a:r>
              <a:rPr lang="pt-BR" sz="1800" dirty="0">
                <a:effectLst/>
                <a:latin typeface="AdvOTd710a12c"/>
              </a:rPr>
              <a:t> </a:t>
            </a:r>
            <a:r>
              <a:rPr lang="pt-BR" sz="1800" dirty="0" err="1">
                <a:effectLst/>
                <a:latin typeface="AdvOTd710a12c"/>
              </a:rPr>
              <a:t>near</a:t>
            </a:r>
            <a:r>
              <a:rPr lang="pt-BR" sz="1800" dirty="0">
                <a:effectLst/>
                <a:latin typeface="AdvOTd710a12c"/>
              </a:rPr>
              <a:t> 100% in cases </a:t>
            </a:r>
            <a:r>
              <a:rPr lang="pt-BR" sz="1800" dirty="0" err="1">
                <a:effectLst/>
                <a:latin typeface="AdvOTd710a12c"/>
              </a:rPr>
              <a:t>with</a:t>
            </a:r>
            <a:r>
              <a:rPr lang="pt-BR" sz="1800" dirty="0">
                <a:effectLst/>
                <a:latin typeface="AdvOTd710a12c"/>
              </a:rPr>
              <a:t> TF </a:t>
            </a:r>
            <a:r>
              <a:rPr lang="pt-BR" sz="1800" dirty="0">
                <a:effectLst/>
                <a:latin typeface="Advmathsys"/>
              </a:rPr>
              <a:t>≥ </a:t>
            </a:r>
            <a:r>
              <a:rPr lang="pt-BR" sz="1800" dirty="0">
                <a:effectLst/>
                <a:latin typeface="AdvOTd710a12c"/>
              </a:rPr>
              <a:t>10% 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B75E5A4-25E6-2EBB-DEBD-D25F2E5E5E89}"/>
              </a:ext>
            </a:extLst>
          </p:cNvPr>
          <p:cNvSpPr txBox="1"/>
          <p:nvPr/>
        </p:nvSpPr>
        <p:spPr>
          <a:xfrm>
            <a:off x="3796288" y="229569"/>
            <a:ext cx="4599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err="1">
                <a:solidFill>
                  <a:schemeClr val="accent4">
                    <a:lumMod val="75000"/>
                  </a:schemeClr>
                </a:solidFill>
              </a:rPr>
              <a:t>ctDNA</a:t>
            </a:r>
            <a:r>
              <a:rPr lang="pt-BR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200" b="1" dirty="0" err="1">
                <a:solidFill>
                  <a:schemeClr val="accent4">
                    <a:lumMod val="75000"/>
                  </a:schemeClr>
                </a:solidFill>
              </a:rPr>
              <a:t>levels</a:t>
            </a:r>
            <a:r>
              <a:rPr lang="pt-BR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200" b="1" dirty="0" err="1">
                <a:solidFill>
                  <a:schemeClr val="accent4">
                    <a:lumMod val="75000"/>
                  </a:schemeClr>
                </a:solidFill>
              </a:rPr>
              <a:t>change</a:t>
            </a:r>
            <a:r>
              <a:rPr lang="pt-BR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200" b="1" dirty="0" err="1">
                <a:solidFill>
                  <a:schemeClr val="accent4">
                    <a:lumMod val="75000"/>
                  </a:schemeClr>
                </a:solidFill>
              </a:rPr>
              <a:t>by</a:t>
            </a:r>
            <a:r>
              <a:rPr lang="pt-BR" sz="2200" b="1" dirty="0">
                <a:solidFill>
                  <a:schemeClr val="accent4">
                    <a:lumMod val="75000"/>
                  </a:schemeClr>
                </a:solidFill>
              </a:rPr>
              <a:t> tumor </a:t>
            </a:r>
            <a:r>
              <a:rPr lang="pt-BR" sz="2200" b="1" dirty="0" err="1">
                <a:solidFill>
                  <a:schemeClr val="accent4">
                    <a:lumMod val="75000"/>
                  </a:schemeClr>
                </a:solidFill>
              </a:rPr>
              <a:t>type</a:t>
            </a:r>
            <a:endParaRPr lang="pt-B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2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5DBA8808-6366-534C-9192-0B471465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09" y="1161387"/>
            <a:ext cx="1561607" cy="162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m 3">
            <a:extLst>
              <a:ext uri="{FF2B5EF4-FFF2-40B4-BE49-F238E27FC236}">
                <a16:creationId xmlns:a16="http://schemas.microsoft.com/office/drawing/2014/main" id="{3C9D8E55-404B-BC4C-A1F9-293F3ED12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2"/>
          <a:stretch/>
        </p:blipFill>
        <p:spPr bwMode="auto">
          <a:xfrm>
            <a:off x="310938" y="4485461"/>
            <a:ext cx="2548746" cy="166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m 2">
            <a:extLst>
              <a:ext uri="{FF2B5EF4-FFF2-40B4-BE49-F238E27FC236}">
                <a16:creationId xmlns:a16="http://schemas.microsoft.com/office/drawing/2014/main" id="{A4A7E61B-9166-3B40-95E2-B92EDA13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8" y="3170976"/>
            <a:ext cx="2433132" cy="89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m 6">
            <a:extLst>
              <a:ext uri="{FF2B5EF4-FFF2-40B4-BE49-F238E27FC236}">
                <a16:creationId xmlns:a16="http://schemas.microsoft.com/office/drawing/2014/main" id="{E28EB456-8233-8E42-ADFF-522D61A4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8" y="3644470"/>
            <a:ext cx="3455685" cy="293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CF8B4D8-60A1-DB44-A2B4-D751C4E83B6D}"/>
              </a:ext>
            </a:extLst>
          </p:cNvPr>
          <p:cNvSpPr/>
          <p:nvPr/>
        </p:nvSpPr>
        <p:spPr>
          <a:xfrm>
            <a:off x="1604514" y="1590351"/>
            <a:ext cx="374651" cy="267168"/>
          </a:xfrm>
          <a:prstGeom prst="ellipse">
            <a:avLst/>
          </a:prstGeom>
          <a:solidFill>
            <a:srgbClr val="3B3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10" name="Picture 4" descr="DSCN0818">
            <a:extLst>
              <a:ext uri="{FF2B5EF4-FFF2-40B4-BE49-F238E27FC236}">
                <a16:creationId xmlns:a16="http://schemas.microsoft.com/office/drawing/2014/main" id="{8855E756-0621-F449-B0AD-C314C3148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2867" r="18388" b="15171"/>
          <a:stretch/>
        </p:blipFill>
        <p:spPr bwMode="auto">
          <a:xfrm>
            <a:off x="3743314" y="1161387"/>
            <a:ext cx="1537498" cy="179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FED60B-5565-C34A-9668-A2FD50BE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3016" y="2311669"/>
            <a:ext cx="4431634" cy="2986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058BA-C325-4E4B-AA46-0D66BE3FDB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003"/>
          <a:stretch/>
        </p:blipFill>
        <p:spPr>
          <a:xfrm>
            <a:off x="5798756" y="969024"/>
            <a:ext cx="1048029" cy="23113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45A17C-E6B6-C049-BC19-480D629D4A35}"/>
              </a:ext>
            </a:extLst>
          </p:cNvPr>
          <p:cNvCxnSpPr/>
          <p:nvPr/>
        </p:nvCxnSpPr>
        <p:spPr>
          <a:xfrm>
            <a:off x="3166110" y="1028701"/>
            <a:ext cx="0" cy="582929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924423-5310-6C4B-BF14-CC2C6A2C26E4}"/>
              </a:ext>
            </a:extLst>
          </p:cNvPr>
          <p:cNvCxnSpPr/>
          <p:nvPr/>
        </p:nvCxnSpPr>
        <p:spPr>
          <a:xfrm>
            <a:off x="7364730" y="1028701"/>
            <a:ext cx="0" cy="582929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A2363D7-DB0B-3C43-B1C8-32A763596F31}"/>
              </a:ext>
            </a:extLst>
          </p:cNvPr>
          <p:cNvSpPr txBox="1"/>
          <p:nvPr/>
        </p:nvSpPr>
        <p:spPr>
          <a:xfrm>
            <a:off x="6096000" y="199884"/>
            <a:ext cx="4379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TISSUE BASED MOLECULAR PATHOLOGY</a:t>
            </a:r>
          </a:p>
        </p:txBody>
      </p:sp>
      <p:pic>
        <p:nvPicPr>
          <p:cNvPr id="17" name="Imagem 8">
            <a:extLst>
              <a:ext uri="{FF2B5EF4-FFF2-40B4-BE49-F238E27FC236}">
                <a16:creationId xmlns:a16="http://schemas.microsoft.com/office/drawing/2014/main" id="{8ADFA5B8-017D-7C4A-A879-CD3C3A50F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31" y="5552382"/>
            <a:ext cx="1606319" cy="46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34944E-6FFC-E244-B8D3-47D0BD8D34EB}"/>
              </a:ext>
            </a:extLst>
          </p:cNvPr>
          <p:cNvCxnSpPr/>
          <p:nvPr/>
        </p:nvCxnSpPr>
        <p:spPr>
          <a:xfrm>
            <a:off x="4898571" y="3069771"/>
            <a:ext cx="0" cy="772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B5F074-1248-AC48-9015-DEFD28CAEA5B}"/>
              </a:ext>
            </a:extLst>
          </p:cNvPr>
          <p:cNvCxnSpPr>
            <a:cxnSpLocks/>
          </p:cNvCxnSpPr>
          <p:nvPr/>
        </p:nvCxnSpPr>
        <p:spPr>
          <a:xfrm>
            <a:off x="4898571" y="3450771"/>
            <a:ext cx="30697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46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388985-8B4F-141F-844B-F6B75731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909" y="1537979"/>
            <a:ext cx="5839519" cy="31365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9FA5600-DE41-94BA-01B2-E0C4BF313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026" y="1732555"/>
            <a:ext cx="4387317" cy="2747397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6610C82-6E00-7688-A00B-75271CD64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91" y="4627865"/>
            <a:ext cx="2732395" cy="2230135"/>
          </a:xfrm>
          <a:prstGeom prst="rect">
            <a:avLst/>
          </a:prstGeom>
        </p:spPr>
      </p:pic>
      <p:sp>
        <p:nvSpPr>
          <p:cNvPr id="7" name="Rectangle 31">
            <a:extLst>
              <a:ext uri="{FF2B5EF4-FFF2-40B4-BE49-F238E27FC236}">
                <a16:creationId xmlns:a16="http://schemas.microsoft.com/office/drawing/2014/main" id="{B57E1728-2637-72AB-C320-57572EDBCAA0}"/>
              </a:ext>
            </a:extLst>
          </p:cNvPr>
          <p:cNvSpPr/>
          <p:nvPr/>
        </p:nvSpPr>
        <p:spPr>
          <a:xfrm>
            <a:off x="3287486" y="6534604"/>
            <a:ext cx="1593706" cy="152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Sacher et al; JAMA 2016</a:t>
            </a:r>
            <a:endParaRPr lang="en-US" sz="10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FF909E-F4EC-8344-BB6C-AEC09911C60E}"/>
              </a:ext>
            </a:extLst>
          </p:cNvPr>
          <p:cNvSpPr txBox="1"/>
          <p:nvPr/>
        </p:nvSpPr>
        <p:spPr>
          <a:xfrm>
            <a:off x="239486" y="647513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 err="1">
                <a:effectLst/>
                <a:latin typeface="Times"/>
              </a:rPr>
              <a:t>Bettegowda</a:t>
            </a:r>
            <a:r>
              <a:rPr lang="pt-BR" sz="1200" dirty="0">
                <a:effectLst/>
                <a:latin typeface="Times"/>
              </a:rPr>
              <a:t> et al. </a:t>
            </a:r>
            <a:r>
              <a:rPr lang="pt-BR" sz="1200" i="1" dirty="0">
                <a:effectLst/>
                <a:latin typeface="Times"/>
              </a:rPr>
              <a:t>2014, </a:t>
            </a:r>
            <a:r>
              <a:rPr lang="pt-BR" sz="1200" i="1" dirty="0" err="1">
                <a:effectLst/>
                <a:latin typeface="Times"/>
              </a:rPr>
              <a:t>Sci</a:t>
            </a:r>
            <a:r>
              <a:rPr lang="pt-BR" sz="1200" i="1" dirty="0">
                <a:effectLst/>
                <a:latin typeface="Times"/>
              </a:rPr>
              <a:t> </a:t>
            </a:r>
            <a:r>
              <a:rPr lang="pt-BR" sz="1200" i="1" dirty="0" err="1">
                <a:effectLst/>
                <a:latin typeface="Times"/>
              </a:rPr>
              <a:t>Transl</a:t>
            </a:r>
            <a:r>
              <a:rPr lang="pt-BR" sz="1200" i="1" dirty="0">
                <a:effectLst/>
                <a:latin typeface="Times"/>
              </a:rPr>
              <a:t> Med</a:t>
            </a:r>
            <a:r>
              <a:rPr lang="pt-BR" sz="1200" dirty="0">
                <a:effectLst/>
                <a:latin typeface="Times"/>
              </a:rPr>
              <a:t>. </a:t>
            </a:r>
            <a:endParaRPr lang="pt-BR" sz="1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AEDA71-9099-51BA-8038-EEC673B591E7}"/>
              </a:ext>
            </a:extLst>
          </p:cNvPr>
          <p:cNvSpPr txBox="1"/>
          <p:nvPr/>
        </p:nvSpPr>
        <p:spPr>
          <a:xfrm>
            <a:off x="3287486" y="382868"/>
            <a:ext cx="529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solidFill>
                  <a:schemeClr val="accent4">
                    <a:lumMod val="75000"/>
                  </a:schemeClr>
                </a:solidFill>
              </a:rPr>
              <a:t>ctDNA</a:t>
            </a:r>
            <a:r>
              <a:rPr lang="pt-BR" sz="2400" dirty="0">
                <a:solidFill>
                  <a:schemeClr val="accent4">
                    <a:lumMod val="75000"/>
                  </a:schemeClr>
                </a:solidFill>
              </a:rPr>
              <a:t> correlates </a:t>
            </a:r>
            <a:r>
              <a:rPr lang="pt-BR" sz="2400" dirty="0" err="1">
                <a:solidFill>
                  <a:schemeClr val="accent4">
                    <a:lumMod val="75000"/>
                  </a:schemeClr>
                </a:solidFill>
              </a:rPr>
              <a:t>with</a:t>
            </a:r>
            <a:r>
              <a:rPr lang="pt-BR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accent4">
                    <a:lumMod val="75000"/>
                  </a:schemeClr>
                </a:solidFill>
              </a:rPr>
              <a:t>stage</a:t>
            </a:r>
            <a:r>
              <a:rPr lang="pt-BR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accent4">
                    <a:lumMod val="75000"/>
                  </a:schemeClr>
                </a:solidFill>
              </a:rPr>
              <a:t>and</a:t>
            </a:r>
            <a:r>
              <a:rPr lang="pt-BR" sz="2400" dirty="0">
                <a:solidFill>
                  <a:schemeClr val="accent4">
                    <a:lumMod val="75000"/>
                  </a:schemeClr>
                </a:solidFill>
              </a:rPr>
              <a:t> volume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713E8A-93DE-2269-8A63-03FBC8D8F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7132"/>
            <a:ext cx="1806542" cy="30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3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1567288-13A2-01E1-6411-B7FC1B6D7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76" y="1690782"/>
            <a:ext cx="6423471" cy="37028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7B72A3B-97A7-EDCC-38E2-FFDE3639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901" y="6080178"/>
            <a:ext cx="1691500" cy="5769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F82B13-0572-0EC9-9664-288F7C2FF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265" y="1965007"/>
            <a:ext cx="4024271" cy="32144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FBFB90-1A82-88AB-3FA5-173802EB1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468" y="5969985"/>
            <a:ext cx="1860650" cy="6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4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4DEAA-A68E-904F-8FD9-E5A00446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008" y="941073"/>
            <a:ext cx="2587363" cy="5456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954CA-F861-7540-AA82-32D28BF1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778" y="899040"/>
            <a:ext cx="2708295" cy="5540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EDFA9-1C69-A443-9C39-C4F303E23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858" y="268450"/>
            <a:ext cx="2699561" cy="911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94389-CB7F-CE46-B4CE-E828F46EAA84}"/>
              </a:ext>
            </a:extLst>
          </p:cNvPr>
          <p:cNvSpPr txBox="1"/>
          <p:nvPr/>
        </p:nvSpPr>
        <p:spPr>
          <a:xfrm>
            <a:off x="358258" y="240880"/>
            <a:ext cx="64360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</a:rPr>
              <a:t>Applications of liquid biopsy (</a:t>
            </a:r>
            <a:r>
              <a:rPr lang="en-US" sz="2133" b="1" dirty="0" err="1">
                <a:solidFill>
                  <a:srgbClr val="7030A0"/>
                </a:solidFill>
              </a:rPr>
              <a:t>ctDNA</a:t>
            </a:r>
            <a:r>
              <a:rPr lang="en-US" sz="2133" b="1" dirty="0">
                <a:solidFill>
                  <a:srgbClr val="7030A0"/>
                </a:solidFill>
              </a:rPr>
              <a:t>) in NSCLC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16C3DE-458A-224B-AD2B-DCAE60094401}"/>
              </a:ext>
            </a:extLst>
          </p:cNvPr>
          <p:cNvSpPr/>
          <p:nvPr/>
        </p:nvSpPr>
        <p:spPr>
          <a:xfrm>
            <a:off x="2121571" y="941073"/>
            <a:ext cx="2590800" cy="63742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4A8E1-527F-DD45-A978-69514DB75779}"/>
              </a:ext>
            </a:extLst>
          </p:cNvPr>
          <p:cNvSpPr/>
          <p:nvPr/>
        </p:nvSpPr>
        <p:spPr>
          <a:xfrm>
            <a:off x="5812778" y="899040"/>
            <a:ext cx="2648975" cy="63742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81BD1-2ADB-BB48-B87F-8DA4BD3F2296}"/>
              </a:ext>
            </a:extLst>
          </p:cNvPr>
          <p:cNvSpPr txBox="1"/>
          <p:nvPr/>
        </p:nvSpPr>
        <p:spPr>
          <a:xfrm>
            <a:off x="104033" y="3013501"/>
            <a:ext cx="1963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itchFamily="2" charset="2"/>
              <a:buChar char="Ø"/>
            </a:pPr>
            <a:r>
              <a:rPr lang="en-US" sz="1600" dirty="0"/>
              <a:t>Identify patients at higher risk of recurrence</a:t>
            </a:r>
          </a:p>
        </p:txBody>
      </p:sp>
    </p:spTree>
    <p:extLst>
      <p:ext uri="{BB962C8B-B14F-4D97-AF65-F5344CB8AC3E}">
        <p14:creationId xmlns:p14="http://schemas.microsoft.com/office/powerpoint/2010/main" val="569698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CA80C8A-A647-AC16-E603-73AD2091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15" y="633766"/>
            <a:ext cx="5308654" cy="4280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E73B31-D01E-0975-B5F4-76FA0799C135}"/>
              </a:ext>
            </a:extLst>
          </p:cNvPr>
          <p:cNvSpPr txBox="1">
            <a:spLocks/>
          </p:cNvSpPr>
          <p:nvPr/>
        </p:nvSpPr>
        <p:spPr>
          <a:xfrm>
            <a:off x="6227091" y="1061798"/>
            <a:ext cx="10515600" cy="39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/>
              <a:t>TUMOR INFORMED X PLASMA BASED TEST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5A7654-180E-2141-D3DB-24EF45499356}"/>
              </a:ext>
            </a:extLst>
          </p:cNvPr>
          <p:cNvSpPr/>
          <p:nvPr/>
        </p:nvSpPr>
        <p:spPr>
          <a:xfrm>
            <a:off x="6245352" y="5495544"/>
            <a:ext cx="1600200" cy="5626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90E516-3E5F-2C3F-0661-C62682EB8655}"/>
              </a:ext>
            </a:extLst>
          </p:cNvPr>
          <p:cNvSpPr/>
          <p:nvPr/>
        </p:nvSpPr>
        <p:spPr>
          <a:xfrm>
            <a:off x="6109235" y="5294227"/>
            <a:ext cx="637032" cy="5626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22372-0814-FCC9-67C3-F0409891C6AD}"/>
              </a:ext>
            </a:extLst>
          </p:cNvPr>
          <p:cNvCxnSpPr/>
          <p:nvPr/>
        </p:nvCxnSpPr>
        <p:spPr>
          <a:xfrm>
            <a:off x="5937019" y="557784"/>
            <a:ext cx="0" cy="5742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524A986-F126-D289-35F9-FA7ABB815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37" y="1229033"/>
            <a:ext cx="3381010" cy="162259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1E4C504-E5D4-92D5-05F4-FF3147083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91" y="3018866"/>
            <a:ext cx="4826049" cy="370242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68E10EB-0D68-FCAC-E578-7901328A644B}"/>
              </a:ext>
            </a:extLst>
          </p:cNvPr>
          <p:cNvSpPr txBox="1"/>
          <p:nvPr/>
        </p:nvSpPr>
        <p:spPr>
          <a:xfrm>
            <a:off x="6427751" y="1651302"/>
            <a:ext cx="2576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Tissue</a:t>
            </a:r>
            <a:r>
              <a:rPr lang="pt-BR" dirty="0"/>
              <a:t> </a:t>
            </a:r>
            <a:r>
              <a:rPr lang="pt-BR" dirty="0" err="1"/>
              <a:t>characterization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Follow </a:t>
            </a:r>
            <a:r>
              <a:rPr lang="pt-BR" dirty="0" err="1"/>
              <a:t>specific</a:t>
            </a:r>
            <a:r>
              <a:rPr lang="pt-BR" dirty="0"/>
              <a:t> </a:t>
            </a:r>
            <a:r>
              <a:rPr lang="pt-BR" dirty="0" err="1"/>
              <a:t>selected</a:t>
            </a:r>
            <a:r>
              <a:rPr lang="pt-BR" dirty="0"/>
              <a:t> </a:t>
            </a:r>
            <a:r>
              <a:rPr lang="pt-BR" dirty="0" err="1"/>
              <a:t>alterations</a:t>
            </a:r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E3BD280-51B4-CA93-AD31-26F063EC7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846" y="3018866"/>
            <a:ext cx="2529505" cy="360008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183500F-B615-EBF1-3EE4-32148996C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1350" y="6320882"/>
            <a:ext cx="1860650" cy="3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9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B475-AD3A-B74D-A302-55A1F34B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03" y="829698"/>
            <a:ext cx="10515600" cy="952559"/>
          </a:xfrm>
        </p:spPr>
        <p:txBody>
          <a:bodyPr/>
          <a:lstStyle/>
          <a:p>
            <a:r>
              <a:rPr lang="en-US" dirty="0" err="1"/>
              <a:t>ctDNA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F44A-FFF1-7647-8795-4BBD19C2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503" y="2330289"/>
            <a:ext cx="5416827" cy="435133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Identification of genetic alteration with therapeutic benefits  / resistance</a:t>
            </a:r>
          </a:p>
          <a:p>
            <a:endParaRPr lang="en-US" sz="2000" dirty="0"/>
          </a:p>
          <a:p>
            <a:r>
              <a:rPr lang="en-US" sz="2000" dirty="0"/>
              <a:t>Easy to obtain / Less invasive</a:t>
            </a:r>
          </a:p>
          <a:p>
            <a:endParaRPr lang="en-US" sz="2000" dirty="0"/>
          </a:p>
          <a:p>
            <a:r>
              <a:rPr lang="en-US" sz="2000" dirty="0"/>
              <a:t>Easy serial testing</a:t>
            </a:r>
          </a:p>
          <a:p>
            <a:pPr lvl="1"/>
            <a:r>
              <a:rPr lang="en-US" sz="2000" dirty="0"/>
              <a:t>Continuous monitoring of genetic alterations</a:t>
            </a:r>
          </a:p>
          <a:p>
            <a:endParaRPr lang="en-US" sz="2000" dirty="0"/>
          </a:p>
          <a:p>
            <a:r>
              <a:rPr lang="en-US" sz="2000" dirty="0"/>
              <a:t>More likely represent tumor heterogeneity </a:t>
            </a:r>
          </a:p>
          <a:p>
            <a:endParaRPr lang="en-US" sz="2000" dirty="0"/>
          </a:p>
          <a:p>
            <a:r>
              <a:rPr lang="en-US" sz="2000" dirty="0"/>
              <a:t>Faster result in some scenarios</a:t>
            </a:r>
          </a:p>
          <a:p>
            <a:endParaRPr lang="en-US" sz="2000" dirty="0"/>
          </a:p>
          <a:p>
            <a:r>
              <a:rPr lang="en-US" sz="2000" dirty="0"/>
              <a:t>Alternative to limited tissue available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749380-513B-B947-81A4-D40DED287AF5}"/>
              </a:ext>
            </a:extLst>
          </p:cNvPr>
          <p:cNvSpPr txBox="1">
            <a:spLocks/>
          </p:cNvSpPr>
          <p:nvPr/>
        </p:nvSpPr>
        <p:spPr>
          <a:xfrm>
            <a:off x="6636028" y="2175890"/>
            <a:ext cx="552567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 correlation with morphology</a:t>
            </a:r>
          </a:p>
          <a:p>
            <a:endParaRPr lang="en-US" sz="2000" dirty="0"/>
          </a:p>
          <a:p>
            <a:r>
              <a:rPr lang="en-US" sz="2000" dirty="0"/>
              <a:t>Limited detection on low tumor burden (early stage)</a:t>
            </a:r>
          </a:p>
          <a:p>
            <a:endParaRPr lang="en-US" sz="2000" dirty="0"/>
          </a:p>
          <a:p>
            <a:r>
              <a:rPr lang="en-US" sz="2000" dirty="0"/>
              <a:t>Requires special processing - special tubes</a:t>
            </a:r>
          </a:p>
          <a:p>
            <a:endParaRPr lang="en-US" sz="2000" dirty="0"/>
          </a:p>
          <a:p>
            <a:r>
              <a:rPr lang="en-US" sz="2000" dirty="0"/>
              <a:t>Limitation SNC / bone metastasis</a:t>
            </a:r>
          </a:p>
          <a:p>
            <a:endParaRPr lang="en-US" sz="2000" dirty="0"/>
          </a:p>
          <a:p>
            <a:r>
              <a:rPr lang="en-US" sz="2000" dirty="0"/>
              <a:t>Sensitivity (risk for false negative)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EC45C-BE1A-C24B-AA79-3C71DA5D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122" y="6262875"/>
            <a:ext cx="1361581" cy="5100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E9BDC7-1B55-C947-8748-0ACBDD398892}"/>
              </a:ext>
            </a:extLst>
          </p:cNvPr>
          <p:cNvSpPr/>
          <p:nvPr/>
        </p:nvSpPr>
        <p:spPr>
          <a:xfrm>
            <a:off x="6003635" y="2967336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A5528-602B-F143-A6C4-4FDE77E7F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51" y="1416235"/>
            <a:ext cx="752468" cy="816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4E5AA-AE76-F84B-B9B6-461ECA10B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185" y="1249625"/>
            <a:ext cx="715683" cy="729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A6EFBE-D53A-C743-9E3B-A9EB01510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66" y="6270256"/>
            <a:ext cx="1496156" cy="513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3B45CD-A293-F043-AC70-7B71D9D81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409" y="6322267"/>
            <a:ext cx="1212707" cy="450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0CCB4-1DEE-0549-92AE-222CFA550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803" y="244111"/>
            <a:ext cx="2874187" cy="1439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47D14D-9C0C-9945-9382-753560FD0F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5373" y="1782255"/>
            <a:ext cx="2172153" cy="1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B475-AD3A-B74D-A302-55A1F34B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03" y="829698"/>
            <a:ext cx="10515600" cy="952559"/>
          </a:xfrm>
        </p:spPr>
        <p:txBody>
          <a:bodyPr/>
          <a:lstStyle/>
          <a:p>
            <a:r>
              <a:rPr lang="en-US" dirty="0" err="1"/>
              <a:t>ctDNA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F44A-FFF1-7647-8795-4BBD19C2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503" y="2330289"/>
            <a:ext cx="5416827" cy="435133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Identification of genetic alteration with therapeutic benefits  / resistance</a:t>
            </a:r>
          </a:p>
          <a:p>
            <a:endParaRPr lang="en-US" sz="2000" dirty="0"/>
          </a:p>
          <a:p>
            <a:r>
              <a:rPr lang="en-US" sz="2000" dirty="0"/>
              <a:t>Easy to obtain / Less invasive</a:t>
            </a:r>
          </a:p>
          <a:p>
            <a:endParaRPr lang="en-US" sz="2000" dirty="0"/>
          </a:p>
          <a:p>
            <a:r>
              <a:rPr lang="en-US" sz="2000" dirty="0"/>
              <a:t>Easy serial testing</a:t>
            </a:r>
          </a:p>
          <a:p>
            <a:pPr lvl="1"/>
            <a:r>
              <a:rPr lang="en-US" sz="2000" dirty="0"/>
              <a:t>Continuous monitoring of genetic alterations</a:t>
            </a:r>
          </a:p>
          <a:p>
            <a:endParaRPr lang="en-US" sz="2000" dirty="0"/>
          </a:p>
          <a:p>
            <a:r>
              <a:rPr lang="en-US" sz="2000" dirty="0"/>
              <a:t>More likely represent tumor heterogeneity </a:t>
            </a:r>
          </a:p>
          <a:p>
            <a:endParaRPr lang="en-US" sz="2000" dirty="0"/>
          </a:p>
          <a:p>
            <a:r>
              <a:rPr lang="en-US" sz="2000" dirty="0"/>
              <a:t>Faster result in some scenarios</a:t>
            </a:r>
          </a:p>
          <a:p>
            <a:endParaRPr lang="en-US" sz="2000" dirty="0"/>
          </a:p>
          <a:p>
            <a:r>
              <a:rPr lang="en-US" sz="2000" dirty="0"/>
              <a:t>Alternative to limited tissue available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749380-513B-B947-81A4-D40DED287AF5}"/>
              </a:ext>
            </a:extLst>
          </p:cNvPr>
          <p:cNvSpPr txBox="1">
            <a:spLocks/>
          </p:cNvSpPr>
          <p:nvPr/>
        </p:nvSpPr>
        <p:spPr>
          <a:xfrm>
            <a:off x="6636028" y="2175890"/>
            <a:ext cx="552567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 correlation with morphology</a:t>
            </a:r>
          </a:p>
          <a:p>
            <a:endParaRPr lang="en-US" sz="2000" dirty="0"/>
          </a:p>
          <a:p>
            <a:r>
              <a:rPr lang="en-US" sz="2000" dirty="0"/>
              <a:t>Limited detection on low tumor burden (early stage)</a:t>
            </a:r>
          </a:p>
          <a:p>
            <a:endParaRPr lang="en-US" sz="2000" dirty="0"/>
          </a:p>
          <a:p>
            <a:r>
              <a:rPr lang="en-US" sz="2000" dirty="0"/>
              <a:t>Requires special processing - special tubes</a:t>
            </a:r>
          </a:p>
          <a:p>
            <a:endParaRPr lang="en-US" sz="2000" dirty="0"/>
          </a:p>
          <a:p>
            <a:r>
              <a:rPr lang="en-US" sz="2000" dirty="0"/>
              <a:t>Limitation SNC / bone metastasis</a:t>
            </a:r>
          </a:p>
          <a:p>
            <a:endParaRPr lang="en-US" sz="2000" dirty="0"/>
          </a:p>
          <a:p>
            <a:r>
              <a:rPr lang="en-US" sz="2400" b="1" dirty="0">
                <a:solidFill>
                  <a:srgbClr val="FF0000"/>
                </a:solidFill>
              </a:rPr>
              <a:t>Sensitivity (risk for false negative)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EC45C-BE1A-C24B-AA79-3C71DA5D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122" y="6262875"/>
            <a:ext cx="1361581" cy="5100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E9BDC7-1B55-C947-8748-0ACBDD398892}"/>
              </a:ext>
            </a:extLst>
          </p:cNvPr>
          <p:cNvSpPr/>
          <p:nvPr/>
        </p:nvSpPr>
        <p:spPr>
          <a:xfrm>
            <a:off x="6003635" y="2967336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A5528-602B-F143-A6C4-4FDE77E7F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51" y="1416235"/>
            <a:ext cx="752468" cy="816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4E5AA-AE76-F84B-B9B6-461ECA10B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185" y="1249625"/>
            <a:ext cx="715683" cy="729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A6EFBE-D53A-C743-9E3B-A9EB01510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66" y="6270256"/>
            <a:ext cx="1496156" cy="513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3B45CD-A293-F043-AC70-7B71D9D81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409" y="6322267"/>
            <a:ext cx="1212707" cy="450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0CCB4-1DEE-0549-92AE-222CFA550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803" y="244111"/>
            <a:ext cx="2874187" cy="1439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47D14D-9C0C-9945-9382-753560FD0F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5373" y="1782255"/>
            <a:ext cx="2172153" cy="1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52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95236-D238-2043-A00B-BEEDFB7B1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81" y="1893455"/>
            <a:ext cx="4398819" cy="1535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B1F9C-7A96-5140-8880-8159227B540C}"/>
              </a:ext>
            </a:extLst>
          </p:cNvPr>
          <p:cNvSpPr/>
          <p:nvPr/>
        </p:nvSpPr>
        <p:spPr>
          <a:xfrm>
            <a:off x="1652446" y="4774198"/>
            <a:ext cx="292354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GTSectra"/>
                <a:cs typeface="Al Bayan Plain" pitchFamily="2" charset="-78"/>
              </a:rPr>
              <a:t>Elevated tumor fraction values</a:t>
            </a:r>
            <a:endParaRPr lang="en-US" sz="2400" dirty="0">
              <a:solidFill>
                <a:srgbClr val="002060"/>
              </a:solidFill>
              <a:cs typeface="Al Bayan Plain" pitchFamily="2" charset="-78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9E299C-CC1D-5145-9E70-E97D41E763DC}"/>
              </a:ext>
            </a:extLst>
          </p:cNvPr>
          <p:cNvCxnSpPr>
            <a:cxnSpLocks/>
          </p:cNvCxnSpPr>
          <p:nvPr/>
        </p:nvCxnSpPr>
        <p:spPr>
          <a:xfrm flipV="1">
            <a:off x="1554109" y="4715320"/>
            <a:ext cx="0" cy="760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87E4380-30FE-DF4E-9A2A-FEBAFDDEB54F}"/>
              </a:ext>
            </a:extLst>
          </p:cNvPr>
          <p:cNvSpPr/>
          <p:nvPr/>
        </p:nvSpPr>
        <p:spPr>
          <a:xfrm>
            <a:off x="4837632" y="4798230"/>
            <a:ext cx="284488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GTSectra"/>
                <a:cs typeface="Al Bayan Plain" pitchFamily="2" charset="-78"/>
              </a:rPr>
              <a:t>High </a:t>
            </a:r>
            <a:r>
              <a:rPr lang="en-US" sz="2400" dirty="0" err="1">
                <a:solidFill>
                  <a:srgbClr val="002060"/>
                </a:solidFill>
                <a:latin typeface="GTSectra"/>
                <a:cs typeface="Al Bayan Plain" pitchFamily="2" charset="-78"/>
              </a:rPr>
              <a:t>ctDNA</a:t>
            </a:r>
            <a:r>
              <a:rPr lang="en-US" sz="2400" dirty="0">
                <a:solidFill>
                  <a:srgbClr val="002060"/>
                </a:solidFill>
                <a:latin typeface="GTSectra"/>
                <a:cs typeface="Al Bayan Plain" pitchFamily="2" charset="-78"/>
              </a:rPr>
              <a:t>  content</a:t>
            </a:r>
            <a:endParaRPr lang="en-US" sz="2400" dirty="0">
              <a:solidFill>
                <a:srgbClr val="002060"/>
              </a:solidFill>
              <a:cs typeface="Al Bayan Plain" pitchFamily="2" charset="-78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B57BBD-F69A-154A-881C-6BA0527A4825}"/>
              </a:ext>
            </a:extLst>
          </p:cNvPr>
          <p:cNvCxnSpPr>
            <a:cxnSpLocks/>
          </p:cNvCxnSpPr>
          <p:nvPr/>
        </p:nvCxnSpPr>
        <p:spPr>
          <a:xfrm flipV="1">
            <a:off x="4813881" y="4547377"/>
            <a:ext cx="0" cy="760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C76167B-BD1A-3047-B452-0179D3B669E0}"/>
              </a:ext>
            </a:extLst>
          </p:cNvPr>
          <p:cNvSpPr/>
          <p:nvPr/>
        </p:nvSpPr>
        <p:spPr>
          <a:xfrm>
            <a:off x="7964801" y="4613564"/>
            <a:ext cx="2813544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TSectra"/>
                <a:cs typeface="Al Bayan Plain" pitchFamily="2" charset="-78"/>
              </a:rPr>
              <a:t>High sensitivity for identifying genomic alterations. </a:t>
            </a:r>
            <a:endParaRPr lang="en-US" sz="2400" dirty="0">
              <a:solidFill>
                <a:srgbClr val="002060"/>
              </a:solidFill>
              <a:cs typeface="Al Bayan Plain" pitchFamily="2" charset="-78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CAEF11-13A2-0142-BA5D-F6BB9668569C}"/>
              </a:ext>
            </a:extLst>
          </p:cNvPr>
          <p:cNvCxnSpPr>
            <a:cxnSpLocks/>
          </p:cNvCxnSpPr>
          <p:nvPr/>
        </p:nvCxnSpPr>
        <p:spPr>
          <a:xfrm flipV="1">
            <a:off x="7893551" y="4581024"/>
            <a:ext cx="0" cy="760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721C050-1727-F84F-91AD-B3FF06E72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387" y="2113359"/>
            <a:ext cx="4158311" cy="12846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CFCB1A-40E9-B24E-88A0-320D824359F4}"/>
              </a:ext>
            </a:extLst>
          </p:cNvPr>
          <p:cNvSpPr/>
          <p:nvPr/>
        </p:nvSpPr>
        <p:spPr>
          <a:xfrm>
            <a:off x="621149" y="2808379"/>
            <a:ext cx="4339195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3DA484-4016-0F4C-AE4F-7CF85AFC94D7}"/>
              </a:ext>
            </a:extLst>
          </p:cNvPr>
          <p:cNvSpPr/>
          <p:nvPr/>
        </p:nvSpPr>
        <p:spPr>
          <a:xfrm>
            <a:off x="6204203" y="2806812"/>
            <a:ext cx="4339195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44EA55-FD45-934A-907B-3147A1743188}"/>
              </a:ext>
            </a:extLst>
          </p:cNvPr>
          <p:cNvSpPr/>
          <p:nvPr/>
        </p:nvSpPr>
        <p:spPr>
          <a:xfrm>
            <a:off x="6233176" y="2992151"/>
            <a:ext cx="3267792" cy="321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A30CA5-0518-CB41-9FB7-14A1FBE82B6F}"/>
              </a:ext>
            </a:extLst>
          </p:cNvPr>
          <p:cNvSpPr/>
          <p:nvPr/>
        </p:nvSpPr>
        <p:spPr>
          <a:xfrm>
            <a:off x="1554109" y="2881107"/>
            <a:ext cx="4339195" cy="489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F3A419-2AA9-4E41-B960-01183BA79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610" y="2211729"/>
            <a:ext cx="890255" cy="1497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54D17C-22FF-5B46-9A68-A99E016E7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347" y="2157757"/>
            <a:ext cx="890255" cy="1497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83F414-E7AB-474D-AEAB-37FA31DC686F}"/>
              </a:ext>
            </a:extLst>
          </p:cNvPr>
          <p:cNvSpPr/>
          <p:nvPr/>
        </p:nvSpPr>
        <p:spPr>
          <a:xfrm>
            <a:off x="545940" y="656593"/>
            <a:ext cx="7555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0990" indent="-380990">
              <a:buFont typeface="Wingdings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GTSectra"/>
              </a:rPr>
              <a:t>Decreasing the risk of false negative results from </a:t>
            </a:r>
            <a:r>
              <a:rPr lang="en-US" sz="2400" dirty="0" err="1">
                <a:solidFill>
                  <a:srgbClr val="7030A0"/>
                </a:solidFill>
                <a:latin typeface="GTSectra"/>
              </a:rPr>
              <a:t>ctDNA</a:t>
            </a:r>
            <a:r>
              <a:rPr lang="en-US" sz="2400" dirty="0">
                <a:solidFill>
                  <a:srgbClr val="7030A0"/>
                </a:solidFill>
                <a:latin typeface="GTSectra"/>
              </a:rPr>
              <a:t>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BA1294-AB29-857A-D0B8-24E39557037F}"/>
              </a:ext>
            </a:extLst>
          </p:cNvPr>
          <p:cNvSpPr txBox="1"/>
          <p:nvPr/>
        </p:nvSpPr>
        <p:spPr>
          <a:xfrm>
            <a:off x="4181303" y="6158155"/>
            <a:ext cx="14105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/>
              <a:t>Cálculo: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F361361-9D1D-D761-4194-7996724D3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761" y="6048507"/>
            <a:ext cx="3663058" cy="6927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677CC46-9D78-573C-529C-2BBA09A11084}"/>
              </a:ext>
            </a:extLst>
          </p:cNvPr>
          <p:cNvSpPr/>
          <p:nvPr/>
        </p:nvSpPr>
        <p:spPr>
          <a:xfrm>
            <a:off x="7808976" y="6494422"/>
            <a:ext cx="923544" cy="246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7665B62-44C5-2C53-C0B7-C512036CE0BB}"/>
              </a:ext>
            </a:extLst>
          </p:cNvPr>
          <p:cNvSpPr/>
          <p:nvPr/>
        </p:nvSpPr>
        <p:spPr>
          <a:xfrm>
            <a:off x="5303518" y="6691628"/>
            <a:ext cx="2990089" cy="48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166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B475-AD3A-B74D-A302-55A1F34B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03" y="829698"/>
            <a:ext cx="10515600" cy="952559"/>
          </a:xfrm>
        </p:spPr>
        <p:txBody>
          <a:bodyPr/>
          <a:lstStyle/>
          <a:p>
            <a:r>
              <a:rPr lang="en-US" dirty="0" err="1"/>
              <a:t>ctDNA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F44A-FFF1-7647-8795-4BBD19C2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503" y="2330289"/>
            <a:ext cx="5416827" cy="435133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Identification of genetic alteration with therapeutic benefits  / resistance</a:t>
            </a:r>
          </a:p>
          <a:p>
            <a:endParaRPr lang="en-US" sz="2000" dirty="0"/>
          </a:p>
          <a:p>
            <a:r>
              <a:rPr lang="en-US" sz="2000" dirty="0"/>
              <a:t>Easy to obtain / Less invasive</a:t>
            </a:r>
          </a:p>
          <a:p>
            <a:endParaRPr lang="en-US" sz="2000" dirty="0"/>
          </a:p>
          <a:p>
            <a:r>
              <a:rPr lang="en-US" sz="2000" dirty="0"/>
              <a:t>Easy serial testing</a:t>
            </a:r>
          </a:p>
          <a:p>
            <a:pPr lvl="1"/>
            <a:r>
              <a:rPr lang="en-US" sz="2000" dirty="0"/>
              <a:t>Continuous monitoring of genetic alterations</a:t>
            </a:r>
          </a:p>
          <a:p>
            <a:endParaRPr lang="en-US" sz="2000" dirty="0"/>
          </a:p>
          <a:p>
            <a:r>
              <a:rPr lang="en-US" sz="2000" dirty="0"/>
              <a:t>More likely represent tumor heterogeneity </a:t>
            </a:r>
          </a:p>
          <a:p>
            <a:endParaRPr lang="en-US" sz="2000" dirty="0"/>
          </a:p>
          <a:p>
            <a:r>
              <a:rPr lang="en-US" sz="2000" dirty="0"/>
              <a:t>Faster result in some scenarios</a:t>
            </a:r>
          </a:p>
          <a:p>
            <a:endParaRPr lang="en-US" sz="2000" dirty="0"/>
          </a:p>
          <a:p>
            <a:r>
              <a:rPr lang="en-US" sz="2000" dirty="0"/>
              <a:t>Alternative to limited tissue available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749380-513B-B947-81A4-D40DED287AF5}"/>
              </a:ext>
            </a:extLst>
          </p:cNvPr>
          <p:cNvSpPr txBox="1">
            <a:spLocks/>
          </p:cNvSpPr>
          <p:nvPr/>
        </p:nvSpPr>
        <p:spPr>
          <a:xfrm>
            <a:off x="6636028" y="2175890"/>
            <a:ext cx="552567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 correlation with morphology</a:t>
            </a:r>
          </a:p>
          <a:p>
            <a:endParaRPr lang="en-US" sz="1800" dirty="0"/>
          </a:p>
          <a:p>
            <a:r>
              <a:rPr lang="en-US" sz="1800" dirty="0"/>
              <a:t>Limited detection on low tumor burden (early stage)</a:t>
            </a:r>
          </a:p>
          <a:p>
            <a:endParaRPr lang="en-US" sz="1800" dirty="0"/>
          </a:p>
          <a:p>
            <a:r>
              <a:rPr lang="en-US" sz="1800" dirty="0"/>
              <a:t>Requires special processing - special tubes</a:t>
            </a:r>
          </a:p>
          <a:p>
            <a:endParaRPr lang="en-US" sz="1800" dirty="0"/>
          </a:p>
          <a:p>
            <a:r>
              <a:rPr lang="en-US" sz="1800" dirty="0"/>
              <a:t>Limitation SNC / bone metastasis</a:t>
            </a:r>
          </a:p>
          <a:p>
            <a:endParaRPr lang="en-US" sz="1800" dirty="0"/>
          </a:p>
          <a:p>
            <a:r>
              <a:rPr lang="en-US" sz="1800" dirty="0"/>
              <a:t>Sensitivity (risk for false negative)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EC45C-BE1A-C24B-AA79-3C71DA5D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122" y="6262875"/>
            <a:ext cx="1361581" cy="5100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E9BDC7-1B55-C947-8748-0ACBDD398892}"/>
              </a:ext>
            </a:extLst>
          </p:cNvPr>
          <p:cNvSpPr/>
          <p:nvPr/>
        </p:nvSpPr>
        <p:spPr>
          <a:xfrm>
            <a:off x="6003635" y="2967336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A5528-602B-F143-A6C4-4FDE77E7F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51" y="1416235"/>
            <a:ext cx="752468" cy="816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4E5AA-AE76-F84B-B9B6-461ECA10B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185" y="1249625"/>
            <a:ext cx="715683" cy="729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A6EFBE-D53A-C743-9E3B-A9EB01510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66" y="6270256"/>
            <a:ext cx="1496156" cy="513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3B45CD-A293-F043-AC70-7B71D9D81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409" y="6322267"/>
            <a:ext cx="1212707" cy="450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0CCB4-1DEE-0549-92AE-222CFA550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803" y="244111"/>
            <a:ext cx="2874187" cy="1439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47D14D-9C0C-9945-9382-753560FD0F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5373" y="1782255"/>
            <a:ext cx="2172153" cy="17922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B47AB5-36D6-5770-E4D8-D5DDB44E0F90}"/>
              </a:ext>
            </a:extLst>
          </p:cNvPr>
          <p:cNvSpPr txBox="1"/>
          <p:nvPr/>
        </p:nvSpPr>
        <p:spPr>
          <a:xfrm>
            <a:off x="7596218" y="56679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Risk of False positive</a:t>
            </a:r>
          </a:p>
        </p:txBody>
      </p:sp>
    </p:spTree>
    <p:extLst>
      <p:ext uri="{BB962C8B-B14F-4D97-AF65-F5344CB8AC3E}">
        <p14:creationId xmlns:p14="http://schemas.microsoft.com/office/powerpoint/2010/main" val="3562959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97908-A61B-6145-89A6-4EA23CB346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280988"/>
            <a:ext cx="10515600" cy="1325562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6C86"/>
                </a:solidFill>
              </a:rPr>
              <a:t>Hematopoyesis</a:t>
            </a:r>
            <a:r>
              <a:rPr lang="en-US" b="1" dirty="0">
                <a:solidFill>
                  <a:srgbClr val="006C86"/>
                </a:solidFill>
              </a:rPr>
              <a:t> Clonal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(CH)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F451F-4C4D-8247-9BBE-B5C2F3EF7E11}"/>
              </a:ext>
            </a:extLst>
          </p:cNvPr>
          <p:cNvSpPr/>
          <p:nvPr/>
        </p:nvSpPr>
        <p:spPr>
          <a:xfrm>
            <a:off x="1729738" y="1182653"/>
            <a:ext cx="9432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Overrepresentation of blood cells derived from a single clone.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	</a:t>
            </a:r>
          </a:p>
          <a:p>
            <a:pPr marL="1200150" lvl="2" indent="-285750">
              <a:buFont typeface="Wingdings" pitchFamily="2" charset="2"/>
              <a:buChar char="v"/>
            </a:pPr>
            <a:endParaRPr lang="es-ES" sz="2200" dirty="0"/>
          </a:p>
          <a:p>
            <a:pPr marL="742950" lvl="1" indent="-285750">
              <a:buFont typeface="Wingdings" pitchFamily="2" charset="2"/>
              <a:buChar char="v"/>
            </a:pPr>
            <a:endParaRPr lang="es-ES" sz="2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200" dirty="0"/>
          </a:p>
        </p:txBody>
      </p:sp>
      <p:sp>
        <p:nvSpPr>
          <p:cNvPr id="3" name="Retângulo 2"/>
          <p:cNvSpPr/>
          <p:nvPr/>
        </p:nvSpPr>
        <p:spPr>
          <a:xfrm>
            <a:off x="1412570" y="6411690"/>
            <a:ext cx="87063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12121"/>
                </a:solidFill>
              </a:rPr>
              <a:t>Heitzer</a:t>
            </a:r>
            <a:r>
              <a:rPr lang="en-US" sz="800" dirty="0">
                <a:solidFill>
                  <a:srgbClr val="212121"/>
                </a:solidFill>
              </a:rPr>
              <a:t> E, </a:t>
            </a:r>
            <a:r>
              <a:rPr lang="en-US" sz="800" dirty="0" err="1">
                <a:solidFill>
                  <a:srgbClr val="212121"/>
                </a:solidFill>
              </a:rPr>
              <a:t>Perakis</a:t>
            </a:r>
            <a:r>
              <a:rPr lang="en-US" sz="800" dirty="0">
                <a:solidFill>
                  <a:srgbClr val="212121"/>
                </a:solidFill>
              </a:rPr>
              <a:t> S, </a:t>
            </a:r>
            <a:r>
              <a:rPr lang="en-US" sz="800" dirty="0" err="1">
                <a:solidFill>
                  <a:srgbClr val="212121"/>
                </a:solidFill>
              </a:rPr>
              <a:t>Geigl</a:t>
            </a:r>
            <a:r>
              <a:rPr lang="en-US" sz="800" dirty="0">
                <a:solidFill>
                  <a:srgbClr val="212121"/>
                </a:solidFill>
              </a:rPr>
              <a:t> JB, Speicher MR. The potential of liquid biopsies for the early detection of cancer. NPJ Precis </a:t>
            </a:r>
            <a:r>
              <a:rPr lang="en-US" sz="800" dirty="0" err="1">
                <a:solidFill>
                  <a:srgbClr val="212121"/>
                </a:solidFill>
              </a:rPr>
              <a:t>Oncol</a:t>
            </a:r>
            <a:r>
              <a:rPr lang="en-US" sz="800" dirty="0">
                <a:solidFill>
                  <a:srgbClr val="212121"/>
                </a:solidFill>
              </a:rPr>
              <a:t>. 2017 Oct 17;1(1):36. </a:t>
            </a:r>
          </a:p>
          <a:p>
            <a:r>
              <a:rPr lang="en-US" sz="800" dirty="0" err="1"/>
              <a:t>Jaiswal</a:t>
            </a:r>
            <a:r>
              <a:rPr lang="en-US" sz="800" dirty="0"/>
              <a:t> S, Ebert BL. Clonal hematopoiesis in human aging and disease. Science. 2019 Nov 1;366(6465):eaan4673</a:t>
            </a:r>
            <a:endParaRPr lang="pt-BR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961E7-1C81-984D-A448-ED4B4F17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05" y="2031919"/>
            <a:ext cx="4807713" cy="30594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A8CB9E-B2C1-4945-808B-A3642B1254A1}"/>
              </a:ext>
            </a:extLst>
          </p:cNvPr>
          <p:cNvSpPr/>
          <p:nvPr/>
        </p:nvSpPr>
        <p:spPr>
          <a:xfrm>
            <a:off x="7614068" y="2483407"/>
            <a:ext cx="4512667" cy="31700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 err="1"/>
              <a:t>Accumulation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Somatic</a:t>
            </a:r>
            <a:r>
              <a:rPr lang="es-ES" sz="2000" dirty="0"/>
              <a:t> </a:t>
            </a:r>
            <a:r>
              <a:rPr lang="es-ES" sz="2000" dirty="0" err="1"/>
              <a:t>Mutations</a:t>
            </a:r>
            <a:r>
              <a:rPr lang="es-ES" sz="2000" dirty="0"/>
              <a:t> in </a:t>
            </a:r>
            <a:r>
              <a:rPr lang="es-ES" sz="2000" dirty="0" err="1"/>
              <a:t>Hematopoietic</a:t>
            </a:r>
            <a:r>
              <a:rPr lang="es-ES" sz="2000" dirty="0"/>
              <a:t> </a:t>
            </a:r>
            <a:r>
              <a:rPr lang="es-ES" sz="2000" dirty="0" err="1"/>
              <a:t>Stem</a:t>
            </a:r>
            <a:r>
              <a:rPr lang="es-ES" sz="2000" dirty="0"/>
              <a:t>/Progenitor </a:t>
            </a:r>
            <a:r>
              <a:rPr lang="es-ES" sz="2000" dirty="0" err="1"/>
              <a:t>Cells</a:t>
            </a:r>
            <a:r>
              <a:rPr lang="es-ES" sz="2000" dirty="0"/>
              <a:t> </a:t>
            </a:r>
          </a:p>
          <a:p>
            <a:pPr algn="ctr"/>
            <a:endParaRPr lang="es-ES" sz="2000" dirty="0"/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
</a:t>
            </a:r>
            <a:r>
              <a:rPr lang="es-ES" sz="2000" dirty="0" err="1"/>
              <a:t>Advantages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Selective </a:t>
            </a:r>
            <a:r>
              <a:rPr lang="es-ES" sz="2000" dirty="0" err="1"/>
              <a:t>Growth</a:t>
            </a:r>
            <a:endParaRPr lang="es-ES" sz="2000" dirty="0"/>
          </a:p>
          <a:p>
            <a:pPr algn="ctr"/>
            <a:endParaRPr lang="es-ES" sz="2000" dirty="0"/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
 Clonal </a:t>
            </a:r>
            <a:r>
              <a:rPr lang="es-ES" sz="2000" dirty="0" err="1"/>
              <a:t>expansions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hematopoietic</a:t>
            </a:r>
            <a:r>
              <a:rPr lang="es-ES" sz="2000" dirty="0"/>
              <a:t> </a:t>
            </a:r>
            <a:r>
              <a:rPr lang="es-ES" sz="2000" dirty="0" err="1"/>
              <a:t>cells</a:t>
            </a:r>
            <a:endParaRPr lang="en-US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2EFAFE-F188-4045-9C71-409777D43546}"/>
              </a:ext>
            </a:extLst>
          </p:cNvPr>
          <p:cNvCxnSpPr/>
          <p:nvPr/>
        </p:nvCxnSpPr>
        <p:spPr>
          <a:xfrm>
            <a:off x="9870401" y="3429000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AA33B9-519E-6242-A1D5-C81A49574E1F}"/>
              </a:ext>
            </a:extLst>
          </p:cNvPr>
          <p:cNvCxnSpPr/>
          <p:nvPr/>
        </p:nvCxnSpPr>
        <p:spPr>
          <a:xfrm>
            <a:off x="9870401" y="4634377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BF27DF21-985A-D84C-FD05-2880728B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84" y="5220274"/>
            <a:ext cx="5626771" cy="10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86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3F97D-C87D-C142-9A68-05CB38CAC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72"/>
          <a:stretch/>
        </p:blipFill>
        <p:spPr>
          <a:xfrm>
            <a:off x="1470451" y="1891055"/>
            <a:ext cx="1850818" cy="463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D380EE-97D8-E74D-936E-9A0EC7676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338" y="2447852"/>
            <a:ext cx="6389034" cy="3041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6264D5-6B25-D845-B892-65322573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049" y="5124888"/>
            <a:ext cx="4366463" cy="41057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810781" y="6427823"/>
            <a:ext cx="8157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Jaiswal S, Ebert BE. Clonal hematopoiesis in human aging and disease. Science. 2019;366(6465):eaan4673.</a:t>
            </a:r>
          </a:p>
          <a:p>
            <a:r>
              <a:rPr lang="en-US" sz="700" dirty="0"/>
              <a:t>Jaiswal S, Libby P. Clonal </a:t>
            </a:r>
            <a:r>
              <a:rPr lang="en-US" sz="700" dirty="0" err="1"/>
              <a:t>haematopoiesis</a:t>
            </a:r>
            <a:r>
              <a:rPr lang="en-US" sz="700" dirty="0"/>
              <a:t>: connecting ageing and inflammation in cardiovascular disease. Nat Rev </a:t>
            </a:r>
            <a:r>
              <a:rPr lang="en-US" sz="700" dirty="0" err="1"/>
              <a:t>Cardiol</a:t>
            </a:r>
            <a:r>
              <a:rPr lang="en-US" sz="700" dirty="0"/>
              <a:t>. 2020 Mar;17(3):137-144</a:t>
            </a:r>
          </a:p>
          <a:p>
            <a:r>
              <a:rPr lang="pt-BR" sz="700" dirty="0"/>
              <a:t>Chan HT et al. Clonal </a:t>
            </a:r>
            <a:r>
              <a:rPr lang="pt-BR" sz="700" dirty="0" err="1"/>
              <a:t>Hematopoiesis</a:t>
            </a:r>
            <a:r>
              <a:rPr lang="pt-BR" sz="700" dirty="0"/>
              <a:t> in </a:t>
            </a:r>
            <a:r>
              <a:rPr lang="pt-BR" sz="700" dirty="0" err="1"/>
              <a:t>Liquid</a:t>
            </a:r>
            <a:r>
              <a:rPr lang="pt-BR" sz="700" dirty="0"/>
              <a:t> </a:t>
            </a:r>
            <a:r>
              <a:rPr lang="pt-BR" sz="700" dirty="0" err="1"/>
              <a:t>Biopsy</a:t>
            </a:r>
            <a:r>
              <a:rPr lang="pt-BR" sz="700" dirty="0"/>
              <a:t>: </a:t>
            </a:r>
            <a:r>
              <a:rPr lang="pt-BR" sz="700" dirty="0" err="1"/>
              <a:t>From</a:t>
            </a:r>
            <a:r>
              <a:rPr lang="pt-BR" sz="700" dirty="0"/>
              <a:t> </a:t>
            </a:r>
            <a:r>
              <a:rPr lang="pt-BR" sz="700" dirty="0" err="1"/>
              <a:t>Biological</a:t>
            </a:r>
            <a:r>
              <a:rPr lang="pt-BR" sz="700" dirty="0"/>
              <a:t> </a:t>
            </a:r>
            <a:r>
              <a:rPr lang="pt-BR" sz="700" dirty="0" err="1"/>
              <a:t>Noise</a:t>
            </a:r>
            <a:r>
              <a:rPr lang="pt-BR" sz="700" dirty="0"/>
              <a:t> </a:t>
            </a:r>
            <a:r>
              <a:rPr lang="pt-BR" sz="700" dirty="0" err="1"/>
              <a:t>to</a:t>
            </a:r>
            <a:r>
              <a:rPr lang="pt-BR" sz="700" dirty="0"/>
              <a:t> </a:t>
            </a:r>
            <a:r>
              <a:rPr lang="pt-BR" sz="700" dirty="0" err="1"/>
              <a:t>Valuable</a:t>
            </a:r>
            <a:r>
              <a:rPr lang="pt-BR" sz="700" dirty="0"/>
              <a:t> </a:t>
            </a:r>
            <a:r>
              <a:rPr lang="pt-BR" sz="700" dirty="0" err="1"/>
              <a:t>Clinical</a:t>
            </a:r>
            <a:r>
              <a:rPr lang="pt-BR" sz="700" dirty="0"/>
              <a:t> </a:t>
            </a:r>
            <a:r>
              <a:rPr lang="pt-BR" sz="700" dirty="0" err="1"/>
              <a:t>Implications</a:t>
            </a:r>
            <a:r>
              <a:rPr lang="pt-BR" sz="700" dirty="0"/>
              <a:t>. </a:t>
            </a:r>
            <a:r>
              <a:rPr lang="pt-BR" sz="700" dirty="0" err="1"/>
              <a:t>Cancers</a:t>
            </a:r>
            <a:r>
              <a:rPr lang="pt-BR" sz="700" dirty="0"/>
              <a:t> (Basel). 2020 </a:t>
            </a:r>
            <a:r>
              <a:rPr lang="pt-BR" sz="700" dirty="0" err="1"/>
              <a:t>Aug</a:t>
            </a:r>
            <a:r>
              <a:rPr lang="pt-BR" sz="700" dirty="0"/>
              <a:t> 14;12(8):22777</a:t>
            </a:r>
          </a:p>
          <a:p>
            <a:endParaRPr lang="pt-BR" sz="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008AF-6B31-0747-854F-79718D6A6DE1}"/>
              </a:ext>
            </a:extLst>
          </p:cNvPr>
          <p:cNvSpPr/>
          <p:nvPr/>
        </p:nvSpPr>
        <p:spPr>
          <a:xfrm>
            <a:off x="4181212" y="563847"/>
            <a:ext cx="41779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Age-related</a:t>
            </a:r>
          </a:p>
          <a:p>
            <a:pPr algn="ctr"/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Clonal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Haematopoiesis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316B9-9A45-C34B-93DA-DEAFF6B54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468" y="2847146"/>
            <a:ext cx="1010804" cy="7025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17791D-8C86-7144-BE65-AF7721D0A7C7}"/>
              </a:ext>
            </a:extLst>
          </p:cNvPr>
          <p:cNvSpPr/>
          <p:nvPr/>
        </p:nvSpPr>
        <p:spPr>
          <a:xfrm>
            <a:off x="5889362" y="2456363"/>
            <a:ext cx="1563647" cy="136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35D5E-4BE1-3347-AE8F-02D3DE9A6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074" y="2565637"/>
            <a:ext cx="4712140" cy="25133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78411E-1D35-8542-93AB-4DC68D390FF3}"/>
              </a:ext>
            </a:extLst>
          </p:cNvPr>
          <p:cNvSpPr/>
          <p:nvPr/>
        </p:nvSpPr>
        <p:spPr>
          <a:xfrm>
            <a:off x="6921969" y="5273855"/>
            <a:ext cx="4713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/>
              <a:t>Prevalencia estimada de CH en función de la edad varía según el método de secuenciación</a:t>
            </a:r>
            <a:endParaRPr lang="en-US" sz="1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0B0FEA-CB29-5F4D-A28D-062CEA1C00B4}"/>
              </a:ext>
            </a:extLst>
          </p:cNvPr>
          <p:cNvCxnSpPr/>
          <p:nvPr/>
        </p:nvCxnSpPr>
        <p:spPr>
          <a:xfrm flipV="1">
            <a:off x="4340772" y="3822312"/>
            <a:ext cx="0" cy="917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E8432D3-E0DF-BE43-AF71-EEAC584F06FC}"/>
              </a:ext>
            </a:extLst>
          </p:cNvPr>
          <p:cNvSpPr/>
          <p:nvPr/>
        </p:nvSpPr>
        <p:spPr>
          <a:xfrm>
            <a:off x="6671185" y="212359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>
                <a:solidFill>
                  <a:schemeClr val="accent5">
                    <a:lumMod val="50000"/>
                  </a:schemeClr>
                </a:solidFill>
              </a:rPr>
              <a:t>ARCH- no incluye definición sobre el tamaño de clon necesario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0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B0DD64D-02C1-9E46-AA22-997891D99B6F}"/>
              </a:ext>
            </a:extLst>
          </p:cNvPr>
          <p:cNvSpPr/>
          <p:nvPr/>
        </p:nvSpPr>
        <p:spPr>
          <a:xfrm>
            <a:off x="486625" y="3433017"/>
            <a:ext cx="2261184" cy="13561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32CBF-5915-DE40-A63F-954CA35D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07" y="3149040"/>
            <a:ext cx="7874590" cy="3252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93D88-DAA3-4942-9221-D68FFE2476E7}"/>
              </a:ext>
            </a:extLst>
          </p:cNvPr>
          <p:cNvSpPr txBox="1"/>
          <p:nvPr/>
        </p:nvSpPr>
        <p:spPr>
          <a:xfrm>
            <a:off x="637459" y="3556356"/>
            <a:ext cx="189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Liquid Biopsy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874A3-C18D-E848-A61B-6003AAE35734}"/>
              </a:ext>
            </a:extLst>
          </p:cNvPr>
          <p:cNvSpPr txBox="1"/>
          <p:nvPr/>
        </p:nvSpPr>
        <p:spPr>
          <a:xfrm>
            <a:off x="189469" y="5663023"/>
            <a:ext cx="285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Analyze Biomarker from biological fluid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E54C53-CEEB-574B-9DE0-C02DE8D4E081}"/>
              </a:ext>
            </a:extLst>
          </p:cNvPr>
          <p:cNvCxnSpPr>
            <a:cxnSpLocks/>
          </p:cNvCxnSpPr>
          <p:nvPr/>
        </p:nvCxnSpPr>
        <p:spPr>
          <a:xfrm>
            <a:off x="1506393" y="4888116"/>
            <a:ext cx="0" cy="602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ardrop 7">
            <a:extLst>
              <a:ext uri="{FF2B5EF4-FFF2-40B4-BE49-F238E27FC236}">
                <a16:creationId xmlns:a16="http://schemas.microsoft.com/office/drawing/2014/main" id="{4A5C78EF-40EB-CC43-927E-B2517CE4709D}"/>
              </a:ext>
            </a:extLst>
          </p:cNvPr>
          <p:cNvSpPr/>
          <p:nvPr/>
        </p:nvSpPr>
        <p:spPr>
          <a:xfrm rot="18896108">
            <a:off x="543826" y="4569985"/>
            <a:ext cx="553994" cy="561168"/>
          </a:xfrm>
          <a:prstGeom prst="teardrop">
            <a:avLst>
              <a:gd name="adj" fmla="val 162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422969-1E70-FD46-A4A6-AD28E24A9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843" y="6279335"/>
            <a:ext cx="2127707" cy="578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B7C044-D425-1E43-815B-81479241A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60" y="6417160"/>
            <a:ext cx="1553583" cy="4408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4DF4BB-FB6C-A94D-9B69-23A32E9A6CE0}"/>
              </a:ext>
            </a:extLst>
          </p:cNvPr>
          <p:cNvSpPr/>
          <p:nvPr/>
        </p:nvSpPr>
        <p:spPr>
          <a:xfrm>
            <a:off x="6096000" y="6047874"/>
            <a:ext cx="385011" cy="51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E7167D-B4BC-6544-80C0-5C0AD69C2999}"/>
              </a:ext>
            </a:extLst>
          </p:cNvPr>
          <p:cNvSpPr/>
          <p:nvPr/>
        </p:nvSpPr>
        <p:spPr>
          <a:xfrm>
            <a:off x="484250" y="6413863"/>
            <a:ext cx="2276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URWPalladioL"/>
              </a:rPr>
              <a:t>(blood, saliva or urine)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2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977F4-94B6-BA47-AC0C-A2A1EE38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200" y="203391"/>
            <a:ext cx="11610808" cy="1013800"/>
          </a:xfrm>
        </p:spPr>
        <p:txBody>
          <a:bodyPr>
            <a:normAutofit/>
          </a:bodyPr>
          <a:lstStyle/>
          <a:p>
            <a:br>
              <a:rPr lang="en-US" sz="2800" dirty="0"/>
            </a:br>
            <a:r>
              <a:rPr lang="en-US" sz="2800" dirty="0"/>
              <a:t>		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Clonal Hematopoiesis and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cfDNA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in Liquid Biopsy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246497-0B19-0A42-9F2D-A7D7AAE7A30E}"/>
              </a:ext>
            </a:extLst>
          </p:cNvPr>
          <p:cNvSpPr/>
          <p:nvPr/>
        </p:nvSpPr>
        <p:spPr>
          <a:xfrm>
            <a:off x="5680821" y="1946239"/>
            <a:ext cx="5749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CD3639-EAE3-0C4F-A6F7-461578CE88F2}"/>
              </a:ext>
            </a:extLst>
          </p:cNvPr>
          <p:cNvSpPr/>
          <p:nvPr/>
        </p:nvSpPr>
        <p:spPr>
          <a:xfrm>
            <a:off x="6013411" y="2315571"/>
            <a:ext cx="5416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CH may account for the non-tumor derived mutations detected from plasma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C66BED-37FF-C242-92D2-48E319F24103}"/>
              </a:ext>
            </a:extLst>
          </p:cNvPr>
          <p:cNvSpPr/>
          <p:nvPr/>
        </p:nvSpPr>
        <p:spPr>
          <a:xfrm>
            <a:off x="5888225" y="3288630"/>
            <a:ext cx="5395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dirty="0"/>
              <a:t>Incorrect classification of mutations detected in </a:t>
            </a:r>
            <a:r>
              <a:rPr lang="en-US" dirty="0" err="1"/>
              <a:t>cfDNA</a:t>
            </a:r>
            <a:r>
              <a:rPr lang="en-US" dirty="0"/>
              <a:t> as tumor mutations could &gt; inappropriate therapeutic decisions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543304" y="650999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>
                <a:solidFill>
                  <a:srgbClr val="212121"/>
                </a:solidFill>
              </a:rPr>
              <a:t>Heitzer</a:t>
            </a:r>
            <a:r>
              <a:rPr lang="en-US" sz="800" dirty="0">
                <a:solidFill>
                  <a:srgbClr val="212121"/>
                </a:solidFill>
              </a:rPr>
              <a:t> E et al. Nat Rev Genet. 2019 Feb;20(2):71-88. </a:t>
            </a:r>
          </a:p>
          <a:p>
            <a:r>
              <a:rPr lang="pt-BR" sz="800" dirty="0" err="1"/>
              <a:t>Crowley</a:t>
            </a:r>
            <a:r>
              <a:rPr lang="pt-BR" sz="800" dirty="0"/>
              <a:t> E, et al. Nat </a:t>
            </a:r>
            <a:r>
              <a:rPr lang="pt-BR" sz="800" dirty="0" err="1"/>
              <a:t>Rev</a:t>
            </a:r>
            <a:r>
              <a:rPr lang="pt-BR" sz="800" dirty="0"/>
              <a:t> </a:t>
            </a:r>
            <a:r>
              <a:rPr lang="pt-BR" sz="800" dirty="0" err="1"/>
              <a:t>Clin</a:t>
            </a:r>
            <a:r>
              <a:rPr lang="pt-BR" sz="800" dirty="0"/>
              <a:t> </a:t>
            </a:r>
            <a:r>
              <a:rPr lang="pt-BR" sz="800" dirty="0" err="1"/>
              <a:t>Oncol</a:t>
            </a:r>
            <a:r>
              <a:rPr lang="pt-BR" sz="800" dirty="0"/>
              <a:t>. 2013 Aug;10(8):472-84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EC3864-AD56-6E47-9C64-03FA94F2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66" y="5062986"/>
            <a:ext cx="890255" cy="149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BCFCA7-C844-9241-8BEA-097A75F7D654}"/>
              </a:ext>
            </a:extLst>
          </p:cNvPr>
          <p:cNvSpPr/>
          <p:nvPr/>
        </p:nvSpPr>
        <p:spPr>
          <a:xfrm>
            <a:off x="1608268" y="3556596"/>
            <a:ext cx="394577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835BE-6077-9743-9B1D-541CACF7E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77"/>
          <a:stretch/>
        </p:blipFill>
        <p:spPr>
          <a:xfrm>
            <a:off x="781535" y="1729300"/>
            <a:ext cx="4774101" cy="3654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6D977E-C78C-D840-8F54-2832CCB08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827" y="6619864"/>
            <a:ext cx="2886167" cy="2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5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133A94-89C7-B142-B9E8-1949D8C37839}"/>
              </a:ext>
            </a:extLst>
          </p:cNvPr>
          <p:cNvSpPr/>
          <p:nvPr/>
        </p:nvSpPr>
        <p:spPr>
          <a:xfrm>
            <a:off x="0" y="991753"/>
            <a:ext cx="49116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 mutations can contribute greatly to the mutations detected from liquid biopsy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5DFC7-C6AA-C94C-A5E9-7AFC28B6E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989" y="2640781"/>
            <a:ext cx="3387303" cy="3206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B383EB-8AE3-A246-B463-0FFAAB66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89" y="5770246"/>
            <a:ext cx="3358680" cy="108775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6A8543-4021-7A41-9334-ED2DC91C7042}"/>
              </a:ext>
            </a:extLst>
          </p:cNvPr>
          <p:cNvCxnSpPr/>
          <p:nvPr/>
        </p:nvCxnSpPr>
        <p:spPr>
          <a:xfrm>
            <a:off x="10281408" y="2640781"/>
            <a:ext cx="350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7FBC4B5-00E2-F148-9E69-4960504F6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31" y="1673788"/>
            <a:ext cx="3405188" cy="2788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43DDC4-87A6-414C-8AA5-1239518D2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10" y="1602953"/>
            <a:ext cx="5687658" cy="9198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5AD778-B265-E641-9D1B-57355866F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924" y="402822"/>
            <a:ext cx="1610550" cy="33586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2252" y="6560514"/>
            <a:ext cx="34681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Slide da apresentadora.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09876D-2647-2342-B900-AE04ADAA50C2}"/>
              </a:ext>
            </a:extLst>
          </p:cNvPr>
          <p:cNvCxnSpPr/>
          <p:nvPr/>
        </p:nvCxnSpPr>
        <p:spPr>
          <a:xfrm>
            <a:off x="5252720" y="4612640"/>
            <a:ext cx="3068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202B9F-AF26-1F49-A87B-29F6EC983925}"/>
              </a:ext>
            </a:extLst>
          </p:cNvPr>
          <p:cNvCxnSpPr/>
          <p:nvPr/>
        </p:nvCxnSpPr>
        <p:spPr>
          <a:xfrm>
            <a:off x="5222240" y="4805680"/>
            <a:ext cx="3068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42F87C-BAB6-EE2F-9B95-11CFFA7058E0}"/>
              </a:ext>
            </a:extLst>
          </p:cNvPr>
          <p:cNvSpPr txBox="1"/>
          <p:nvPr/>
        </p:nvSpPr>
        <p:spPr>
          <a:xfrm>
            <a:off x="9142517" y="4217219"/>
            <a:ext cx="279324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Possibilidade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Paired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cfDNA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and blood sequencing</a:t>
            </a:r>
          </a:p>
        </p:txBody>
      </p:sp>
    </p:spTree>
    <p:extLst>
      <p:ext uri="{BB962C8B-B14F-4D97-AF65-F5344CB8AC3E}">
        <p14:creationId xmlns:p14="http://schemas.microsoft.com/office/powerpoint/2010/main" val="192499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1D4F2-FA91-CE07-20B9-92EA5DC9A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52267E-F828-D377-387D-1C1607D8A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D8F3E8-560E-B328-2342-7535BC76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49" y="2194156"/>
            <a:ext cx="10973743" cy="38109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92FC872-1406-DD35-41AC-E36CFC5D3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883" y="5812772"/>
            <a:ext cx="1860650" cy="7283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C2E5F1-7B3C-4535-5CDE-23D2947DF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741" y="328195"/>
            <a:ext cx="3625882" cy="19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68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7FDCBC4-F191-DC19-2C0B-68DB1CF2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9000"/>
                    </a14:imgEffect>
                    <a14:imgEffect>
                      <a14:brightnessContrast bright="14000" contrast="-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88640" y="-450181"/>
            <a:ext cx="13769280" cy="747418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FD8DF5-E6BC-BF45-BF02-B4958AB96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978" y="1752216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Obrigada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!!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9D623B-15F1-0C4F-8F25-AD3588BF2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5634" y="4139816"/>
            <a:ext cx="9144000" cy="1655762"/>
          </a:xfrm>
        </p:spPr>
        <p:txBody>
          <a:bodyPr>
            <a:normAutofit/>
          </a:bodyPr>
          <a:lstStyle/>
          <a:p>
            <a:r>
              <a:rPr lang="en-US" sz="1600" dirty="0" err="1"/>
              <a:t>Mariana.petaccia@rededor.com.br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3522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EF451F-4C4D-8247-9BBE-B5C2F3EF7E11}"/>
              </a:ext>
            </a:extLst>
          </p:cNvPr>
          <p:cNvSpPr/>
          <p:nvPr/>
        </p:nvSpPr>
        <p:spPr>
          <a:xfrm>
            <a:off x="1669101" y="587458"/>
            <a:ext cx="87325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s-ES" sz="2600" dirty="0">
                <a:solidFill>
                  <a:srgbClr val="002060"/>
                </a:solidFill>
              </a:rPr>
              <a:t>Hematopoyesis </a:t>
            </a:r>
            <a:r>
              <a:rPr lang="es-ES" sz="2600" dirty="0" err="1">
                <a:solidFill>
                  <a:srgbClr val="002060"/>
                </a:solidFill>
              </a:rPr>
              <a:t>clonal</a:t>
            </a:r>
            <a:r>
              <a:rPr lang="es-ES" sz="2600" dirty="0">
                <a:solidFill>
                  <a:srgbClr val="002060"/>
                </a:solidFill>
              </a:rPr>
              <a:t> de potencial indeterminado (CHIP) 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/>
              <a:t>- Clinical entity: cancer-</a:t>
            </a:r>
            <a:r>
              <a:rPr lang="en-US" sz="2400" dirty="0">
                <a:solidFill>
                  <a:srgbClr val="211E1E"/>
                </a:solidFill>
                <a:latin typeface="AdvTTd7835f12"/>
              </a:rPr>
              <a:t>associated clonal mutation </a:t>
            </a:r>
            <a:r>
              <a:rPr lang="en-US" sz="2400" dirty="0"/>
              <a:t>in the blood cells of a person without a frank malignancy or another recognized clonal entity	</a:t>
            </a:r>
          </a:p>
          <a:p>
            <a:r>
              <a:rPr lang="en-US" dirty="0"/>
              <a:t>	</a:t>
            </a:r>
            <a:endParaRPr lang="en-US" dirty="0">
              <a:solidFill>
                <a:srgbClr val="211E1E"/>
              </a:solidFill>
              <a:latin typeface="AdvTTd7835f12"/>
            </a:endParaRPr>
          </a:p>
          <a:p>
            <a:pPr algn="ctr"/>
            <a:r>
              <a:rPr lang="en-US" dirty="0">
                <a:solidFill>
                  <a:srgbClr val="211E1E"/>
                </a:solidFill>
                <a:latin typeface="AdvTTd7835f12"/>
              </a:rPr>
              <a:t>	</a:t>
            </a:r>
          </a:p>
          <a:p>
            <a:pPr algn="ctr"/>
            <a:endParaRPr lang="en-US" dirty="0">
              <a:solidFill>
                <a:srgbClr val="211E1E"/>
              </a:solidFill>
              <a:latin typeface="AdvTTd7835f12"/>
            </a:endParaRP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49F346-D84A-B345-B642-E97B92C4C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1" y="3594486"/>
            <a:ext cx="7489232" cy="142900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90500" y="6281661"/>
            <a:ext cx="87063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12121"/>
                </a:solidFill>
              </a:rPr>
              <a:t>Heitzer</a:t>
            </a:r>
            <a:r>
              <a:rPr lang="en-US" sz="800" dirty="0">
                <a:solidFill>
                  <a:srgbClr val="212121"/>
                </a:solidFill>
              </a:rPr>
              <a:t> E, </a:t>
            </a:r>
            <a:r>
              <a:rPr lang="en-US" sz="800" dirty="0" err="1">
                <a:solidFill>
                  <a:srgbClr val="212121"/>
                </a:solidFill>
              </a:rPr>
              <a:t>Perakis</a:t>
            </a:r>
            <a:r>
              <a:rPr lang="en-US" sz="800" dirty="0">
                <a:solidFill>
                  <a:srgbClr val="212121"/>
                </a:solidFill>
              </a:rPr>
              <a:t> S, </a:t>
            </a:r>
            <a:r>
              <a:rPr lang="en-US" sz="800" dirty="0" err="1">
                <a:solidFill>
                  <a:srgbClr val="212121"/>
                </a:solidFill>
              </a:rPr>
              <a:t>Geigl</a:t>
            </a:r>
            <a:r>
              <a:rPr lang="en-US" sz="800" dirty="0">
                <a:solidFill>
                  <a:srgbClr val="212121"/>
                </a:solidFill>
              </a:rPr>
              <a:t> JB, Speicher MR. The potential of liquid biopsies for the early detection of cancer. NPJ Precis </a:t>
            </a:r>
            <a:r>
              <a:rPr lang="en-US" sz="800" dirty="0" err="1">
                <a:solidFill>
                  <a:srgbClr val="212121"/>
                </a:solidFill>
              </a:rPr>
              <a:t>Oncol</a:t>
            </a:r>
            <a:r>
              <a:rPr lang="en-US" sz="800" dirty="0">
                <a:solidFill>
                  <a:srgbClr val="212121"/>
                </a:solidFill>
              </a:rPr>
              <a:t>. 2017 Oct 17;1(1):36. </a:t>
            </a:r>
          </a:p>
          <a:p>
            <a:r>
              <a:rPr lang="en-US" sz="800" dirty="0" err="1"/>
              <a:t>Jaiswal</a:t>
            </a:r>
            <a:r>
              <a:rPr lang="en-US" sz="800" dirty="0"/>
              <a:t> S, Ebert BL. Clonal hematopoiesis in human aging and disease. Science. 2019 Nov 1;366(6465):eaan4673</a:t>
            </a:r>
            <a:endParaRPr lang="pt-BR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9757E-96F7-4446-8817-CE3D162D1AB1}"/>
              </a:ext>
            </a:extLst>
          </p:cNvPr>
          <p:cNvSpPr txBox="1"/>
          <p:nvPr/>
        </p:nvSpPr>
        <p:spPr>
          <a:xfrm>
            <a:off x="508369" y="3074578"/>
            <a:ext cx="17012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Clinical Impact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74C48F2-679F-C5BB-C2B6-4D425D799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0" r="3146"/>
          <a:stretch/>
        </p:blipFill>
        <p:spPr>
          <a:xfrm>
            <a:off x="7943072" y="2710912"/>
            <a:ext cx="3887299" cy="273272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B5CD4BD-F4EF-BF8D-2388-C04B3736D2FC}"/>
              </a:ext>
            </a:extLst>
          </p:cNvPr>
          <p:cNvSpPr txBox="1"/>
          <p:nvPr/>
        </p:nvSpPr>
        <p:spPr>
          <a:xfrm>
            <a:off x="7729583" y="5673870"/>
            <a:ext cx="42719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Increased risk of cardiovascular diseases such as atherosclerosis, myocardial infarction, and thrombosis.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7DBD4F1-4264-EFEE-488C-61B5DE436E78}"/>
              </a:ext>
            </a:extLst>
          </p:cNvPr>
          <p:cNvCxnSpPr>
            <a:cxnSpLocks/>
          </p:cNvCxnSpPr>
          <p:nvPr/>
        </p:nvCxnSpPr>
        <p:spPr>
          <a:xfrm>
            <a:off x="7600950" y="2871788"/>
            <a:ext cx="0" cy="37484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82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B0DD64D-02C1-9E46-AA22-997891D99B6F}"/>
              </a:ext>
            </a:extLst>
          </p:cNvPr>
          <p:cNvSpPr/>
          <p:nvPr/>
        </p:nvSpPr>
        <p:spPr>
          <a:xfrm>
            <a:off x="486625" y="3411243"/>
            <a:ext cx="2261184" cy="13561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3660D-D1CA-FD49-8C48-DB2432D5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32CBF-5915-DE40-A63F-954CA35D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07" y="3149040"/>
            <a:ext cx="7874590" cy="3252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93D88-DAA3-4942-9221-D68FFE2476E7}"/>
              </a:ext>
            </a:extLst>
          </p:cNvPr>
          <p:cNvSpPr txBox="1"/>
          <p:nvPr/>
        </p:nvSpPr>
        <p:spPr>
          <a:xfrm>
            <a:off x="637459" y="3567242"/>
            <a:ext cx="189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Liquid Biopsy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E54C53-CEEB-574B-9DE0-C02DE8D4E081}"/>
              </a:ext>
            </a:extLst>
          </p:cNvPr>
          <p:cNvCxnSpPr>
            <a:cxnSpLocks/>
          </p:cNvCxnSpPr>
          <p:nvPr/>
        </p:nvCxnSpPr>
        <p:spPr>
          <a:xfrm>
            <a:off x="1506393" y="4899002"/>
            <a:ext cx="0" cy="602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ardrop 7">
            <a:extLst>
              <a:ext uri="{FF2B5EF4-FFF2-40B4-BE49-F238E27FC236}">
                <a16:creationId xmlns:a16="http://schemas.microsoft.com/office/drawing/2014/main" id="{4A5C78EF-40EB-CC43-927E-B2517CE4709D}"/>
              </a:ext>
            </a:extLst>
          </p:cNvPr>
          <p:cNvSpPr/>
          <p:nvPr/>
        </p:nvSpPr>
        <p:spPr>
          <a:xfrm rot="18896108">
            <a:off x="543826" y="4580871"/>
            <a:ext cx="553994" cy="561168"/>
          </a:xfrm>
          <a:prstGeom prst="teardrop">
            <a:avLst>
              <a:gd name="adj" fmla="val 162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422969-1E70-FD46-A4A6-AD28E24A9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843" y="6279335"/>
            <a:ext cx="2127707" cy="578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B7C044-D425-1E43-815B-81479241A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60" y="6417160"/>
            <a:ext cx="1553583" cy="4408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C297A9C-DEC1-704E-8D3C-50FDD5DEFB18}"/>
              </a:ext>
            </a:extLst>
          </p:cNvPr>
          <p:cNvSpPr/>
          <p:nvPr/>
        </p:nvSpPr>
        <p:spPr>
          <a:xfrm>
            <a:off x="4345773" y="3541875"/>
            <a:ext cx="2151280" cy="1487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AEE99-AC61-9C44-84A2-B6B3918C5132}"/>
              </a:ext>
            </a:extLst>
          </p:cNvPr>
          <p:cNvCxnSpPr>
            <a:cxnSpLocks/>
          </p:cNvCxnSpPr>
          <p:nvPr/>
        </p:nvCxnSpPr>
        <p:spPr>
          <a:xfrm>
            <a:off x="3609474" y="2358189"/>
            <a:ext cx="962526" cy="11836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77DBF44-8F8D-2B45-B47A-5D26F6C8868A}"/>
              </a:ext>
            </a:extLst>
          </p:cNvPr>
          <p:cNvSpPr/>
          <p:nvPr/>
        </p:nvSpPr>
        <p:spPr>
          <a:xfrm>
            <a:off x="2418333" y="1196702"/>
            <a:ext cx="1423946" cy="1122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B20417-797B-FD42-A39A-FF233D9A10BB}"/>
              </a:ext>
            </a:extLst>
          </p:cNvPr>
          <p:cNvSpPr/>
          <p:nvPr/>
        </p:nvSpPr>
        <p:spPr>
          <a:xfrm>
            <a:off x="6476085" y="1181046"/>
            <a:ext cx="1423946" cy="1122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9085-C84A-D04A-9F63-F749F87E9D97}"/>
              </a:ext>
            </a:extLst>
          </p:cNvPr>
          <p:cNvSpPr txBox="1"/>
          <p:nvPr/>
        </p:nvSpPr>
        <p:spPr>
          <a:xfrm>
            <a:off x="2691836" y="1505672"/>
            <a:ext cx="1381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ctDNA</a:t>
            </a:r>
            <a:endParaRPr lang="en-US" sz="22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15C325-BA14-EB45-806B-70C58E370077}"/>
              </a:ext>
            </a:extLst>
          </p:cNvPr>
          <p:cNvCxnSpPr>
            <a:cxnSpLocks/>
          </p:cNvCxnSpPr>
          <p:nvPr/>
        </p:nvCxnSpPr>
        <p:spPr>
          <a:xfrm flipH="1">
            <a:off x="6040481" y="2358189"/>
            <a:ext cx="840250" cy="10984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F25C685-17E0-214C-BF24-33C17092C4AA}"/>
              </a:ext>
            </a:extLst>
          </p:cNvPr>
          <p:cNvSpPr/>
          <p:nvPr/>
        </p:nvSpPr>
        <p:spPr>
          <a:xfrm>
            <a:off x="6096000" y="6047874"/>
            <a:ext cx="385011" cy="51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F4D5E9-423F-184B-A537-06D2CA2B8E3D}"/>
              </a:ext>
            </a:extLst>
          </p:cNvPr>
          <p:cNvSpPr txBox="1"/>
          <p:nvPr/>
        </p:nvSpPr>
        <p:spPr>
          <a:xfrm>
            <a:off x="189469" y="5673909"/>
            <a:ext cx="285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Analyze Biomarker from biological fluid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1F5720-7340-834C-A3C9-083A9FD505A4}"/>
              </a:ext>
            </a:extLst>
          </p:cNvPr>
          <p:cNvSpPr/>
          <p:nvPr/>
        </p:nvSpPr>
        <p:spPr>
          <a:xfrm>
            <a:off x="484250" y="6424749"/>
            <a:ext cx="2276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URWPalladioL"/>
              </a:rPr>
              <a:t>(blood, saliva or urine)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6DEA4E-6B1C-7549-91E1-814631832771}"/>
              </a:ext>
            </a:extLst>
          </p:cNvPr>
          <p:cNvSpPr txBox="1"/>
          <p:nvPr/>
        </p:nvSpPr>
        <p:spPr>
          <a:xfrm>
            <a:off x="6497427" y="1337951"/>
            <a:ext cx="138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 Neoplastic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A2B3C2-EC9D-2E4C-BE28-B1A770CAC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446" y="556"/>
            <a:ext cx="3174407" cy="28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B0DD64D-02C1-9E46-AA22-997891D99B6F}"/>
              </a:ext>
            </a:extLst>
          </p:cNvPr>
          <p:cNvSpPr/>
          <p:nvPr/>
        </p:nvSpPr>
        <p:spPr>
          <a:xfrm>
            <a:off x="486625" y="3541875"/>
            <a:ext cx="2261184" cy="13561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3660D-D1CA-FD49-8C48-DB2432D5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32CBF-5915-DE40-A63F-954CA35D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07" y="3149040"/>
            <a:ext cx="7874590" cy="3252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93D88-DAA3-4942-9221-D68FFE2476E7}"/>
              </a:ext>
            </a:extLst>
          </p:cNvPr>
          <p:cNvSpPr txBox="1"/>
          <p:nvPr/>
        </p:nvSpPr>
        <p:spPr>
          <a:xfrm>
            <a:off x="637459" y="3697874"/>
            <a:ext cx="189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Liquid Biopsy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E54C53-CEEB-574B-9DE0-C02DE8D4E081}"/>
              </a:ext>
            </a:extLst>
          </p:cNvPr>
          <p:cNvCxnSpPr>
            <a:cxnSpLocks/>
          </p:cNvCxnSpPr>
          <p:nvPr/>
        </p:nvCxnSpPr>
        <p:spPr>
          <a:xfrm>
            <a:off x="1506393" y="5029634"/>
            <a:ext cx="0" cy="602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ardrop 7">
            <a:extLst>
              <a:ext uri="{FF2B5EF4-FFF2-40B4-BE49-F238E27FC236}">
                <a16:creationId xmlns:a16="http://schemas.microsoft.com/office/drawing/2014/main" id="{4A5C78EF-40EB-CC43-927E-B2517CE4709D}"/>
              </a:ext>
            </a:extLst>
          </p:cNvPr>
          <p:cNvSpPr/>
          <p:nvPr/>
        </p:nvSpPr>
        <p:spPr>
          <a:xfrm rot="18896108">
            <a:off x="543826" y="4711503"/>
            <a:ext cx="553994" cy="561168"/>
          </a:xfrm>
          <a:prstGeom prst="teardrop">
            <a:avLst>
              <a:gd name="adj" fmla="val 162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126E4-9632-E042-A00B-8547DAA3A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446" y="556"/>
            <a:ext cx="3174407" cy="2843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22969-1E70-FD46-A4A6-AD28E24A9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843" y="6279335"/>
            <a:ext cx="2127707" cy="578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B7C044-D425-1E43-815B-81479241A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260" y="6417160"/>
            <a:ext cx="1553583" cy="4408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C297A9C-DEC1-704E-8D3C-50FDD5DEFB18}"/>
              </a:ext>
            </a:extLst>
          </p:cNvPr>
          <p:cNvSpPr/>
          <p:nvPr/>
        </p:nvSpPr>
        <p:spPr>
          <a:xfrm>
            <a:off x="4345773" y="3541875"/>
            <a:ext cx="2151280" cy="1487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AEE99-AC61-9C44-84A2-B6B3918C5132}"/>
              </a:ext>
            </a:extLst>
          </p:cNvPr>
          <p:cNvCxnSpPr>
            <a:cxnSpLocks/>
          </p:cNvCxnSpPr>
          <p:nvPr/>
        </p:nvCxnSpPr>
        <p:spPr>
          <a:xfrm>
            <a:off x="3609474" y="2358189"/>
            <a:ext cx="962526" cy="11836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77DBF44-8F8D-2B45-B47A-5D26F6C8868A}"/>
              </a:ext>
            </a:extLst>
          </p:cNvPr>
          <p:cNvSpPr/>
          <p:nvPr/>
        </p:nvSpPr>
        <p:spPr>
          <a:xfrm>
            <a:off x="2418333" y="1196702"/>
            <a:ext cx="1423946" cy="1122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5358B-A2D7-7941-9814-081F4DC9206B}"/>
              </a:ext>
            </a:extLst>
          </p:cNvPr>
          <p:cNvSpPr txBox="1"/>
          <p:nvPr/>
        </p:nvSpPr>
        <p:spPr>
          <a:xfrm>
            <a:off x="3863621" y="1716808"/>
            <a:ext cx="19440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Circulationg</a:t>
            </a:r>
            <a:r>
              <a:rPr lang="en-US" sz="1400" dirty="0"/>
              <a:t> tumor DNA (cell free tumor DNA)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B20417-797B-FD42-A39A-FF233D9A10BB}"/>
              </a:ext>
            </a:extLst>
          </p:cNvPr>
          <p:cNvSpPr/>
          <p:nvPr/>
        </p:nvSpPr>
        <p:spPr>
          <a:xfrm>
            <a:off x="6476085" y="1181046"/>
            <a:ext cx="1423946" cy="1122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4F38F-C301-4149-839F-60F1BA96DD50}"/>
              </a:ext>
            </a:extLst>
          </p:cNvPr>
          <p:cNvSpPr txBox="1"/>
          <p:nvPr/>
        </p:nvSpPr>
        <p:spPr>
          <a:xfrm>
            <a:off x="6497427" y="1337951"/>
            <a:ext cx="138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 Neoplastic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9085-C84A-D04A-9F63-F749F87E9D97}"/>
              </a:ext>
            </a:extLst>
          </p:cNvPr>
          <p:cNvSpPr txBox="1"/>
          <p:nvPr/>
        </p:nvSpPr>
        <p:spPr>
          <a:xfrm>
            <a:off x="2691836" y="1505672"/>
            <a:ext cx="1381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ctDNA</a:t>
            </a:r>
            <a:endParaRPr lang="en-US" sz="22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15C325-BA14-EB45-806B-70C58E370077}"/>
              </a:ext>
            </a:extLst>
          </p:cNvPr>
          <p:cNvCxnSpPr>
            <a:cxnSpLocks/>
          </p:cNvCxnSpPr>
          <p:nvPr/>
        </p:nvCxnSpPr>
        <p:spPr>
          <a:xfrm flipH="1">
            <a:off x="6040481" y="2358189"/>
            <a:ext cx="840250" cy="10984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F25C685-17E0-214C-BF24-33C17092C4AA}"/>
              </a:ext>
            </a:extLst>
          </p:cNvPr>
          <p:cNvSpPr/>
          <p:nvPr/>
        </p:nvSpPr>
        <p:spPr>
          <a:xfrm>
            <a:off x="6096000" y="6047874"/>
            <a:ext cx="385011" cy="51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F4D5E9-423F-184B-A537-06D2CA2B8E3D}"/>
              </a:ext>
            </a:extLst>
          </p:cNvPr>
          <p:cNvSpPr txBox="1"/>
          <p:nvPr/>
        </p:nvSpPr>
        <p:spPr>
          <a:xfrm>
            <a:off x="189469" y="5804541"/>
            <a:ext cx="285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Analyze Biomarker from biological fluid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1F5720-7340-834C-A3C9-083A9FD505A4}"/>
              </a:ext>
            </a:extLst>
          </p:cNvPr>
          <p:cNvSpPr/>
          <p:nvPr/>
        </p:nvSpPr>
        <p:spPr>
          <a:xfrm>
            <a:off x="484250" y="6555381"/>
            <a:ext cx="2276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URWPalladioL"/>
              </a:rPr>
              <a:t>(blood, saliva or urine)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3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BA14-4232-4146-A9BC-31EDAD8B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801AC-F41D-114A-91D5-6C5F5CD1E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C86D5-A4AA-764B-84D4-C6520D3D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9" y="738130"/>
            <a:ext cx="7952027" cy="566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A37F8-84DE-BC4D-B5EF-9BE9C554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109" y="6176963"/>
            <a:ext cx="1557829" cy="580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6FFB12-D870-A84C-8CE2-C766274BE7F8}"/>
              </a:ext>
            </a:extLst>
          </p:cNvPr>
          <p:cNvSpPr txBox="1"/>
          <p:nvPr/>
        </p:nvSpPr>
        <p:spPr>
          <a:xfrm>
            <a:off x="292608" y="875876"/>
            <a:ext cx="440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Applications of liquid biopsy (</a:t>
            </a:r>
            <a:r>
              <a:rPr lang="en-US" dirty="0" err="1">
                <a:solidFill>
                  <a:srgbClr val="7030A0"/>
                </a:solidFill>
              </a:rPr>
              <a:t>ctDNA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7DC2A7-513D-04F8-1CB4-43C6864F6B0A}"/>
              </a:ext>
            </a:extLst>
          </p:cNvPr>
          <p:cNvSpPr/>
          <p:nvPr/>
        </p:nvSpPr>
        <p:spPr>
          <a:xfrm>
            <a:off x="120949" y="5211097"/>
            <a:ext cx="7952027" cy="134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47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BA14-4232-4146-A9BC-31EDAD8B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801AC-F41D-114A-91D5-6C5F5CD1E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C86D5-A4AA-764B-84D4-C6520D3D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9" y="738130"/>
            <a:ext cx="7952027" cy="566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A37F8-84DE-BC4D-B5EF-9BE9C554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069" y="6311900"/>
            <a:ext cx="1287462" cy="4796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E6F01-9E7C-8140-9F59-77E6B0195E10}"/>
              </a:ext>
            </a:extLst>
          </p:cNvPr>
          <p:cNvSpPr txBox="1"/>
          <p:nvPr/>
        </p:nvSpPr>
        <p:spPr>
          <a:xfrm>
            <a:off x="292608" y="875876"/>
            <a:ext cx="440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Applications of liquid biopsy (</a:t>
            </a:r>
            <a:r>
              <a:rPr lang="en-US" dirty="0" err="1">
                <a:solidFill>
                  <a:srgbClr val="7030A0"/>
                </a:solidFill>
              </a:rPr>
              <a:t>ctDNA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DE3B4-6D9F-2143-B85B-CAD2CEC6F003}"/>
              </a:ext>
            </a:extLst>
          </p:cNvPr>
          <p:cNvSpPr txBox="1"/>
          <p:nvPr/>
        </p:nvSpPr>
        <p:spPr>
          <a:xfrm>
            <a:off x="3099816" y="4614870"/>
            <a:ext cx="135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*Asymptomatic individuals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4A33F6-DC21-894E-A7DA-F32E59FB9A38}"/>
              </a:ext>
            </a:extLst>
          </p:cNvPr>
          <p:cNvSpPr txBox="1">
            <a:spLocks/>
          </p:cNvSpPr>
          <p:nvPr/>
        </p:nvSpPr>
        <p:spPr>
          <a:xfrm>
            <a:off x="8380824" y="1206682"/>
            <a:ext cx="3659328" cy="14521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Asymptomatic population</a:t>
            </a:r>
          </a:p>
          <a:p>
            <a:pPr lvl="1"/>
            <a:r>
              <a:rPr lang="en-US" sz="1800" dirty="0"/>
              <a:t>Screening</a:t>
            </a:r>
          </a:p>
          <a:p>
            <a:pPr lvl="1"/>
            <a:r>
              <a:rPr lang="en-US" sz="1800" dirty="0"/>
              <a:t>Improve early diagnosis and better intervention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933E2B-95E2-5E41-A0A9-2C012EA0A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024" y="6344181"/>
            <a:ext cx="1549863" cy="4474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B75A722-0430-0CB4-E54F-D4DA28D0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592"/>
          <a:stretch/>
        </p:blipFill>
        <p:spPr>
          <a:xfrm>
            <a:off x="8203530" y="2729776"/>
            <a:ext cx="3988470" cy="9016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4A39F7A-0FB8-55A9-7714-22F88C7FF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087" y="3631472"/>
            <a:ext cx="2664802" cy="240368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1015C6-F256-5784-5437-0D0ECD9A4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028" y="6540835"/>
            <a:ext cx="2251386" cy="20141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7D65AB0-CB80-FA7C-C5E0-0C609ECC8320}"/>
              </a:ext>
            </a:extLst>
          </p:cNvPr>
          <p:cNvSpPr/>
          <p:nvPr/>
        </p:nvSpPr>
        <p:spPr>
          <a:xfrm>
            <a:off x="120949" y="5211097"/>
            <a:ext cx="7952027" cy="134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839BE2-D9B8-154D-BF44-6ACC938B3479}"/>
              </a:ext>
            </a:extLst>
          </p:cNvPr>
          <p:cNvSpPr/>
          <p:nvPr/>
        </p:nvSpPr>
        <p:spPr>
          <a:xfrm>
            <a:off x="530352" y="3172968"/>
            <a:ext cx="2569464" cy="21122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C86D5-A4AA-764B-84D4-C6520D3D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9" y="738130"/>
            <a:ext cx="7952027" cy="566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A37F8-84DE-BC4D-B5EF-9BE9C554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109" y="6176963"/>
            <a:ext cx="1557829" cy="5804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4765DA-3B08-F646-A430-3FFF0FA845A5}"/>
              </a:ext>
            </a:extLst>
          </p:cNvPr>
          <p:cNvSpPr txBox="1">
            <a:spLocks/>
          </p:cNvSpPr>
          <p:nvPr/>
        </p:nvSpPr>
        <p:spPr>
          <a:xfrm>
            <a:off x="8181806" y="1401826"/>
            <a:ext cx="3764896" cy="952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/>
              <a:t>Micrometastatic</a:t>
            </a:r>
            <a:r>
              <a:rPr lang="en-US" sz="2000" b="1" dirty="0"/>
              <a:t> disease / Residual</a:t>
            </a:r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C4E3BE-DE1A-8E4C-8F5C-5C4B14DE0E2C}"/>
              </a:ext>
            </a:extLst>
          </p:cNvPr>
          <p:cNvSpPr txBox="1">
            <a:spLocks/>
          </p:cNvSpPr>
          <p:nvPr/>
        </p:nvSpPr>
        <p:spPr>
          <a:xfrm>
            <a:off x="8532672" y="2382705"/>
            <a:ext cx="3063164" cy="14521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Risk of disease recurrence</a:t>
            </a:r>
          </a:p>
          <a:p>
            <a:endParaRPr lang="en-US" sz="1800" dirty="0"/>
          </a:p>
          <a:p>
            <a:r>
              <a:rPr lang="en-US" sz="1800" dirty="0"/>
              <a:t>Enable timely management of recurrent disease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D72A7E-6B0A-E148-BD6C-86F2A55C318C}"/>
              </a:ext>
            </a:extLst>
          </p:cNvPr>
          <p:cNvSpPr/>
          <p:nvPr/>
        </p:nvSpPr>
        <p:spPr>
          <a:xfrm>
            <a:off x="2276856" y="2515882"/>
            <a:ext cx="2569464" cy="21122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4E044-958D-2045-84CB-E4A700C49B03}"/>
              </a:ext>
            </a:extLst>
          </p:cNvPr>
          <p:cNvSpPr txBox="1"/>
          <p:nvPr/>
        </p:nvSpPr>
        <p:spPr>
          <a:xfrm>
            <a:off x="292608" y="875876"/>
            <a:ext cx="440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Applications of liquid biopsy (</a:t>
            </a:r>
            <a:r>
              <a:rPr lang="en-US" dirty="0" err="1">
                <a:solidFill>
                  <a:srgbClr val="7030A0"/>
                </a:solidFill>
              </a:rPr>
              <a:t>ctDNA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20C6A1A-F555-1623-6D27-7B50E844D827}"/>
              </a:ext>
            </a:extLst>
          </p:cNvPr>
          <p:cNvSpPr/>
          <p:nvPr/>
        </p:nvSpPr>
        <p:spPr>
          <a:xfrm>
            <a:off x="120949" y="5211097"/>
            <a:ext cx="7952027" cy="134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99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BA14-4232-4146-A9BC-31EDAD8B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801AC-F41D-114A-91D5-6C5F5CD1E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C86D5-A4AA-764B-84D4-C6520D3D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9" y="738130"/>
            <a:ext cx="7952027" cy="566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A37F8-84DE-BC4D-B5EF-9BE9C554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109" y="6176963"/>
            <a:ext cx="1557829" cy="5804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4765DA-3B08-F646-A430-3FFF0FA845A5}"/>
              </a:ext>
            </a:extLst>
          </p:cNvPr>
          <p:cNvSpPr txBox="1">
            <a:spLocks/>
          </p:cNvSpPr>
          <p:nvPr/>
        </p:nvSpPr>
        <p:spPr>
          <a:xfrm>
            <a:off x="8351272" y="1504618"/>
            <a:ext cx="10515600" cy="952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 err="1"/>
              <a:t>ctDNA</a:t>
            </a:r>
            <a:r>
              <a:rPr lang="en-US" sz="2100" b="1" dirty="0"/>
              <a:t> in advanced-stage disease </a:t>
            </a:r>
            <a:br>
              <a:rPr lang="en-US" sz="2100" dirty="0"/>
            </a:br>
            <a:endParaRPr lang="en-US" sz="2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C4E3BE-DE1A-8E4C-8F5C-5C4B14DE0E2C}"/>
              </a:ext>
            </a:extLst>
          </p:cNvPr>
          <p:cNvSpPr txBox="1">
            <a:spLocks/>
          </p:cNvSpPr>
          <p:nvPr/>
        </p:nvSpPr>
        <p:spPr>
          <a:xfrm>
            <a:off x="8129092" y="2141401"/>
            <a:ext cx="3941960" cy="2828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Treatment selection</a:t>
            </a:r>
          </a:p>
          <a:p>
            <a:pPr lvl="1">
              <a:buFontTx/>
              <a:buChar char="-"/>
            </a:pPr>
            <a:r>
              <a:rPr lang="en-US" sz="1800" i="1" dirty="0"/>
              <a:t>Detection of genomic alterations w/ druggable targets</a:t>
            </a:r>
          </a:p>
          <a:p>
            <a:pPr lvl="1">
              <a:buFontTx/>
              <a:buChar char="-"/>
            </a:pPr>
            <a:endParaRPr lang="en-US" sz="1800" i="1" dirty="0"/>
          </a:p>
          <a:p>
            <a:pPr marL="457200" lvl="1" indent="0">
              <a:buNone/>
            </a:pPr>
            <a:r>
              <a:rPr lang="en-US" sz="1800" i="1" dirty="0"/>
              <a:t>- Detection of resistance mechanisms </a:t>
            </a:r>
            <a:r>
              <a:rPr lang="en-US" sz="1200" i="1" dirty="0"/>
              <a:t>(</a:t>
            </a:r>
            <a:r>
              <a:rPr lang="en-US" sz="1200" i="1" dirty="0" err="1"/>
              <a:t>eg.</a:t>
            </a:r>
            <a:r>
              <a:rPr lang="en-US" sz="1200" i="1" dirty="0"/>
              <a:t> Lung and CRC)</a:t>
            </a: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US" sz="1800" dirty="0"/>
              <a:t>Monitoring of treatment efficacy </a:t>
            </a:r>
          </a:p>
          <a:p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13511-B3BC-1B47-8819-C2A0CD31F239}"/>
              </a:ext>
            </a:extLst>
          </p:cNvPr>
          <p:cNvSpPr/>
          <p:nvPr/>
        </p:nvSpPr>
        <p:spPr>
          <a:xfrm>
            <a:off x="5503402" y="2205408"/>
            <a:ext cx="2569464" cy="256775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978E5-37FD-B048-9ACA-243A84A6F15B}"/>
              </a:ext>
            </a:extLst>
          </p:cNvPr>
          <p:cNvSpPr txBox="1"/>
          <p:nvPr/>
        </p:nvSpPr>
        <p:spPr>
          <a:xfrm>
            <a:off x="292608" y="875876"/>
            <a:ext cx="440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Applications of liquid biopsy (</a:t>
            </a:r>
            <a:r>
              <a:rPr lang="en-US" dirty="0" err="1">
                <a:solidFill>
                  <a:srgbClr val="7030A0"/>
                </a:solidFill>
              </a:rPr>
              <a:t>ctDNA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C735C7E-B31C-EBE4-FF8B-0BDE584D6DA0}"/>
              </a:ext>
            </a:extLst>
          </p:cNvPr>
          <p:cNvSpPr/>
          <p:nvPr/>
        </p:nvSpPr>
        <p:spPr>
          <a:xfrm>
            <a:off x="120949" y="5211097"/>
            <a:ext cx="7952027" cy="134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548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13197</TotalTime>
  <Words>2550</Words>
  <Application>Microsoft Office PowerPoint</Application>
  <PresentationFormat>Widescreen</PresentationFormat>
  <Paragraphs>294</Paragraphs>
  <Slides>34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53" baseType="lpstr">
      <vt:lpstr>Advmathsys</vt:lpstr>
      <vt:lpstr>AdvOTd710a12c</vt:lpstr>
      <vt:lpstr>AdvOTd710a12c+fb</vt:lpstr>
      <vt:lpstr>AdvP800D</vt:lpstr>
      <vt:lpstr>AdvPS3FDD77</vt:lpstr>
      <vt:lpstr>AdvTT2ffda40f.B</vt:lpstr>
      <vt:lpstr>AdvTT7b515deb</vt:lpstr>
      <vt:lpstr>AdvTTd7835f12</vt:lpstr>
      <vt:lpstr>Al Bayan Plain</vt:lpstr>
      <vt:lpstr>Arial</vt:lpstr>
      <vt:lpstr>Calibri</vt:lpstr>
      <vt:lpstr>Calibri Light</vt:lpstr>
      <vt:lpstr>GTSectra</vt:lpstr>
      <vt:lpstr>Helvetica</vt:lpstr>
      <vt:lpstr>LkfkkkAdvTT86d47313</vt:lpstr>
      <vt:lpstr>Times</vt:lpstr>
      <vt:lpstr>URWPalladioL</vt:lpstr>
      <vt:lpstr>Wingdings</vt:lpstr>
      <vt:lpstr>Office Theme</vt:lpstr>
      <vt:lpstr> Biópsia Líquida: Conceitos e aplicações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How to obtain ctDNA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ctDNA </vt:lpstr>
      <vt:lpstr>ctDNA </vt:lpstr>
      <vt:lpstr>Apresentação do PowerPoint</vt:lpstr>
      <vt:lpstr>ctDNA </vt:lpstr>
      <vt:lpstr>Hematopoyesis Clonal (CH) </vt:lpstr>
      <vt:lpstr>Apresentação do PowerPoint</vt:lpstr>
      <vt:lpstr>   Clonal Hematopoiesis and cfDNA in Liquid Biopsy</vt:lpstr>
      <vt:lpstr>Apresentação do PowerPoint</vt:lpstr>
      <vt:lpstr>Apresentação do PowerPoint</vt:lpstr>
      <vt:lpstr>Obrigada!!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Mariana Petaccia de Macedo</dc:creator>
  <cp:lastModifiedBy>CN PRODUÇÕES</cp:lastModifiedBy>
  <cp:revision>50</cp:revision>
  <dcterms:created xsi:type="dcterms:W3CDTF">2023-04-11T02:20:48Z</dcterms:created>
  <dcterms:modified xsi:type="dcterms:W3CDTF">2024-05-31T13:53:58Z</dcterms:modified>
</cp:coreProperties>
</file>